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345B3-73EB-777C-9590-EB0E0901A444}" v="23" dt="2020-12-01T13:38:18.985"/>
    <p1510:client id="{10E7786F-F851-62C7-98C7-376D66BF110A}" v="26" dt="2020-12-01T13:48:26.468"/>
    <p1510:client id="{270B1D12-8755-4045-30C1-380832425609}" v="1323" dt="2020-12-01T12:37:06.992"/>
    <p1510:client id="{49651597-849D-4A8A-A241-7252D51A3FEA}" v="1254" dt="2020-12-01T00:42:45.305"/>
    <p1510:client id="{5874D2AA-DEA3-0944-1CDB-D722AE1D2B8A}" v="23" dt="2020-12-01T13:14:11.369"/>
    <p1510:client id="{647B1F59-0E4B-2054-1C0C-38C6C3671691}" v="39" dt="2020-12-01T12:42:51.168"/>
    <p1510:client id="{E619BC44-F0AC-6644-20AE-1BEF49A3478A}" v="8" dt="2020-12-01T12:44:44.738"/>
    <p1510:client id="{E83FBE8C-F3AC-5549-BAAB-C239B9A64A68}" v="582" dt="2020-12-01T00:58:11.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1/29/21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692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0787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367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7422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0875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637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0008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9662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4760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326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1/29/21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8790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1/29/21</a:t>
            </a:fld>
            <a:endParaRPr lang="en-US"/>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284033726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mebrewaudio.com/daw-means-digital-audio-workstation/" TargetMode="External"/><Relationship Id="rId2" Type="http://schemas.openxmlformats.org/officeDocument/2006/relationships/hyperlink" Target="https://en.wikipedia.org/wiki/Digital_audio_workstation#Software_DAW" TargetMode="External"/><Relationship Id="rId1" Type="http://schemas.openxmlformats.org/officeDocument/2006/relationships/slideLayout" Target="../slideLayouts/slideLayout2.xml"/><Relationship Id="rId4" Type="http://schemas.openxmlformats.org/officeDocument/2006/relationships/hyperlink" Target="https://cosound.com/recording-studios/the-evolution-of-recording-studio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Xa3Bmj-aLP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762000" y="1523999"/>
            <a:ext cx="5334000" cy="1985963"/>
          </a:xfrm>
        </p:spPr>
        <p:txBody>
          <a:bodyPr>
            <a:normAutofit fontScale="90000"/>
          </a:bodyPr>
          <a:lstStyle/>
          <a:p>
            <a:pPr algn="l"/>
            <a:r>
              <a:rPr lang="es-ES" sz="8000">
                <a:cs typeface="Calibri Light"/>
              </a:rPr>
              <a:t>Recording studio and DAWS</a:t>
            </a:r>
            <a:endParaRPr lang="es-ES" sz="8000"/>
          </a:p>
        </p:txBody>
      </p:sp>
      <p:sp>
        <p:nvSpPr>
          <p:cNvPr id="3" name="Subtítulo 2"/>
          <p:cNvSpPr>
            <a:spLocks noGrp="1"/>
          </p:cNvSpPr>
          <p:nvPr>
            <p:ph type="subTitle" idx="1"/>
          </p:nvPr>
        </p:nvSpPr>
        <p:spPr>
          <a:xfrm>
            <a:off x="762000" y="3809999"/>
            <a:ext cx="5334000" cy="1985963"/>
          </a:xfrm>
        </p:spPr>
        <p:txBody>
          <a:bodyPr vert="horz" lIns="91440" tIns="45720" rIns="91440" bIns="45720" rtlCol="0">
            <a:normAutofit/>
          </a:bodyPr>
          <a:lstStyle/>
          <a:p>
            <a:pPr algn="l"/>
            <a:r>
              <a:rPr lang="es-ES" err="1">
                <a:cs typeface="Calibri"/>
              </a:rPr>
              <a:t>Jose</a:t>
            </a:r>
            <a:r>
              <a:rPr lang="es-ES">
                <a:cs typeface="Calibri"/>
              </a:rPr>
              <a:t> Fernando </a:t>
            </a:r>
            <a:r>
              <a:rPr lang="es-ES" err="1">
                <a:cs typeface="Calibri"/>
              </a:rPr>
              <a:t>Florez</a:t>
            </a:r>
            <a:r>
              <a:rPr lang="es-ES">
                <a:cs typeface="Calibri"/>
              </a:rPr>
              <a:t>, Pablo Carvajal, Camilo Casas, Emilio Gómez</a:t>
            </a:r>
            <a:endParaRPr lang="es-ES"/>
          </a:p>
        </p:txBody>
      </p:sp>
      <p:pic>
        <p:nvPicPr>
          <p:cNvPr id="14" name="Picture 3">
            <a:extLst>
              <a:ext uri="{FF2B5EF4-FFF2-40B4-BE49-F238E27FC236}">
                <a16:creationId xmlns:a16="http://schemas.microsoft.com/office/drawing/2014/main" id="{6BF44972-8638-45DC-A460-C356455B372A}"/>
              </a:ext>
            </a:extLst>
          </p:cNvPr>
          <p:cNvPicPr>
            <a:picLocks noChangeAspect="1"/>
          </p:cNvPicPr>
          <p:nvPr/>
        </p:nvPicPr>
        <p:blipFill rotWithShape="1">
          <a:blip r:embed="rId2"/>
          <a:srcRect l="18243" r="15506" b="11"/>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6"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37BA9-37C6-4614-AB94-7727470B5DBE}"/>
              </a:ext>
            </a:extLst>
          </p:cNvPr>
          <p:cNvSpPr>
            <a:spLocks noGrp="1"/>
          </p:cNvSpPr>
          <p:nvPr>
            <p:ph type="title"/>
          </p:nvPr>
        </p:nvSpPr>
        <p:spPr/>
        <p:txBody>
          <a:bodyPr/>
          <a:lstStyle/>
          <a:p>
            <a:r>
              <a:rPr lang="es-ES"/>
              <a:t>SOURCES</a:t>
            </a:r>
          </a:p>
        </p:txBody>
      </p:sp>
      <p:sp>
        <p:nvSpPr>
          <p:cNvPr id="3" name="Marcador de contenido 2">
            <a:extLst>
              <a:ext uri="{FF2B5EF4-FFF2-40B4-BE49-F238E27FC236}">
                <a16:creationId xmlns:a16="http://schemas.microsoft.com/office/drawing/2014/main" id="{75FD7384-F06B-495D-828C-B473C82D39C9}"/>
              </a:ext>
            </a:extLst>
          </p:cNvPr>
          <p:cNvSpPr>
            <a:spLocks noGrp="1"/>
          </p:cNvSpPr>
          <p:nvPr>
            <p:ph idx="1"/>
          </p:nvPr>
        </p:nvSpPr>
        <p:spPr/>
        <p:txBody>
          <a:bodyPr vert="horz" lIns="91440" tIns="45720" rIns="91440" bIns="45720" rtlCol="0" anchor="t">
            <a:normAutofit/>
          </a:bodyPr>
          <a:lstStyle/>
          <a:p>
            <a:r>
              <a:rPr lang="es-ES">
                <a:ea typeface="+mn-lt"/>
                <a:cs typeface="+mn-lt"/>
                <a:hlinkClick r:id="rId2"/>
              </a:rPr>
              <a:t>https://en.wikipedia.org/wiki/Digital_audio_workstation#Software_DAW</a:t>
            </a:r>
            <a:endParaRPr lang="es-ES">
              <a:ea typeface="+mn-lt"/>
              <a:cs typeface="+mn-lt"/>
            </a:endParaRPr>
          </a:p>
          <a:p>
            <a:r>
              <a:rPr lang="es-ES">
                <a:ea typeface="+mn-lt"/>
                <a:cs typeface="+mn-lt"/>
                <a:hlinkClick r:id="rId3"/>
              </a:rPr>
              <a:t>https://www.homebrewaudio.com/daw-means-digital-audio-workstation/</a:t>
            </a:r>
          </a:p>
          <a:p>
            <a:r>
              <a:rPr lang="en-US">
                <a:ea typeface="+mn-lt"/>
                <a:cs typeface="+mn-lt"/>
                <a:hlinkClick r:id="rId4"/>
              </a:rPr>
              <a:t>https://cosound.com/recording-studios/the-evolution-of-recording-studios/</a:t>
            </a:r>
            <a:endParaRPr lang="es-ES">
              <a:ea typeface="+mn-lt"/>
              <a:cs typeface="+mn-lt"/>
            </a:endParaRPr>
          </a:p>
          <a:p>
            <a:endParaRPr lang="es-ES"/>
          </a:p>
        </p:txBody>
      </p:sp>
    </p:spTree>
    <p:extLst>
      <p:ext uri="{BB962C8B-B14F-4D97-AF65-F5344CB8AC3E}">
        <p14:creationId xmlns:p14="http://schemas.microsoft.com/office/powerpoint/2010/main" val="394597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84CDC6-4042-4E94-9173-5B6E4B9CA0A2}"/>
              </a:ext>
            </a:extLst>
          </p:cNvPr>
          <p:cNvSpPr>
            <a:spLocks noGrp="1"/>
          </p:cNvSpPr>
          <p:nvPr>
            <p:ph type="title"/>
          </p:nvPr>
        </p:nvSpPr>
        <p:spPr>
          <a:xfrm>
            <a:off x="5334001" y="1524000"/>
            <a:ext cx="6095999" cy="1263649"/>
          </a:xfrm>
        </p:spPr>
        <p:txBody>
          <a:bodyPr>
            <a:normAutofit/>
          </a:bodyPr>
          <a:lstStyle/>
          <a:p>
            <a:r>
              <a:rPr lang="es-ES"/>
              <a:t>Recording studio</a:t>
            </a:r>
          </a:p>
        </p:txBody>
      </p:sp>
      <p:pic>
        <p:nvPicPr>
          <p:cNvPr id="6" name="Imagen 5">
            <a:extLst>
              <a:ext uri="{FF2B5EF4-FFF2-40B4-BE49-F238E27FC236}">
                <a16:creationId xmlns:a16="http://schemas.microsoft.com/office/drawing/2014/main" id="{301EC6E0-ED93-4941-93AC-7D8BCFF388DF}"/>
              </a:ext>
            </a:extLst>
          </p:cNvPr>
          <p:cNvPicPr>
            <a:picLocks noChangeAspect="1"/>
          </p:cNvPicPr>
          <p:nvPr/>
        </p:nvPicPr>
        <p:blipFill rotWithShape="1">
          <a:blip r:embed="rId2"/>
          <a:srcRect l="3806" r="7897" b="-2"/>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3" name="Freeform: Shape 12">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A6BD18E9-7BA8-400A-9229-7F9EB67A6CE4}"/>
              </a:ext>
            </a:extLst>
          </p:cNvPr>
          <p:cNvSpPr>
            <a:spLocks noGrp="1"/>
          </p:cNvSpPr>
          <p:nvPr>
            <p:ph idx="1"/>
          </p:nvPr>
        </p:nvSpPr>
        <p:spPr>
          <a:xfrm>
            <a:off x="5334001" y="3047999"/>
            <a:ext cx="6095999" cy="3048001"/>
          </a:xfrm>
        </p:spPr>
        <p:txBody>
          <a:bodyPr vert="horz" lIns="91440" tIns="45720" rIns="91440" bIns="45720" rtlCol="0">
            <a:normAutofit/>
          </a:bodyPr>
          <a:lstStyle/>
          <a:p>
            <a:r>
              <a:rPr lang="es-ES" sz="2400"/>
              <a:t>A recording studio is a specialized facility for recording, mixing, and audio production. It may vary in size, from a room of one person to a one being able to sustain 100. </a:t>
            </a:r>
            <a:r>
              <a:rPr lang="es-ES" sz="2400">
                <a:ea typeface="+mn-lt"/>
                <a:cs typeface="+mn-lt"/>
              </a:rPr>
              <a:t> Its spaces are designed by an acoustician or audio engineer to achieve optimum acoustic properties. They are normally used to record the voice and instruments. </a:t>
            </a:r>
            <a:endParaRPr lang="es-ES" sz="2400"/>
          </a:p>
        </p:txBody>
      </p:sp>
    </p:spTree>
    <p:extLst>
      <p:ext uri="{BB962C8B-B14F-4D97-AF65-F5344CB8AC3E}">
        <p14:creationId xmlns:p14="http://schemas.microsoft.com/office/powerpoint/2010/main" val="104841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D63E5A3-9ED0-49DB-B33C-046358F3952B}"/>
              </a:ext>
            </a:extLst>
          </p:cNvPr>
          <p:cNvSpPr>
            <a:spLocks noGrp="1"/>
          </p:cNvSpPr>
          <p:nvPr>
            <p:ph type="title"/>
          </p:nvPr>
        </p:nvSpPr>
        <p:spPr>
          <a:xfrm>
            <a:off x="762000" y="1524000"/>
            <a:ext cx="3810001" cy="1263649"/>
          </a:xfrm>
        </p:spPr>
        <p:txBody>
          <a:bodyPr>
            <a:normAutofit/>
          </a:bodyPr>
          <a:lstStyle/>
          <a:p>
            <a:r>
              <a:rPr lang="es-ES" sz="4100"/>
              <a:t>Composition of a recording studio</a:t>
            </a:r>
          </a:p>
        </p:txBody>
      </p:sp>
      <p:pic>
        <p:nvPicPr>
          <p:cNvPr id="6" name="Imagen 5">
            <a:extLst>
              <a:ext uri="{FF2B5EF4-FFF2-40B4-BE49-F238E27FC236}">
                <a16:creationId xmlns:a16="http://schemas.microsoft.com/office/drawing/2014/main" id="{E5C38C67-E3EB-5A49-8C96-60AF8D1862E1}"/>
              </a:ext>
            </a:extLst>
          </p:cNvPr>
          <p:cNvPicPr>
            <a:picLocks noChangeAspect="1"/>
          </p:cNvPicPr>
          <p:nvPr/>
        </p:nvPicPr>
        <p:blipFill>
          <a:blip r:embed="rId2"/>
          <a:stretch>
            <a:fillRect/>
          </a:stretch>
        </p:blipFill>
        <p:spPr>
          <a:xfrm>
            <a:off x="5334000" y="1684019"/>
            <a:ext cx="6096000" cy="3489960"/>
          </a:xfrm>
          <a:prstGeom prst="rect">
            <a:avLst/>
          </a:prstGeom>
        </p:spPr>
      </p:pic>
      <p:sp>
        <p:nvSpPr>
          <p:cNvPr id="3" name="Marcador de contenido 2">
            <a:extLst>
              <a:ext uri="{FF2B5EF4-FFF2-40B4-BE49-F238E27FC236}">
                <a16:creationId xmlns:a16="http://schemas.microsoft.com/office/drawing/2014/main" id="{EA55459F-7A01-44C3-B902-B9BFA84C2F3D}"/>
              </a:ext>
            </a:extLst>
          </p:cNvPr>
          <p:cNvSpPr>
            <a:spLocks noGrp="1"/>
          </p:cNvSpPr>
          <p:nvPr>
            <p:ph idx="1"/>
          </p:nvPr>
        </p:nvSpPr>
        <p:spPr>
          <a:xfrm>
            <a:off x="762001" y="3047999"/>
            <a:ext cx="3810000" cy="3048001"/>
          </a:xfrm>
        </p:spPr>
        <p:txBody>
          <a:bodyPr vert="horz" lIns="91440" tIns="45720" rIns="91440" bIns="45720" rtlCol="0" anchor="t">
            <a:normAutofit/>
          </a:bodyPr>
          <a:lstStyle/>
          <a:p>
            <a:r>
              <a:rPr lang="en-US" sz="1500"/>
              <a:t>It has a room called live room or studio, this place is where the musicians perform, it has microphones and mic stands. The other room is the control room, this is where the sound engineers and sometimes the producers stay. In this place they have the computers and the professional audio mixing consoles to manipulate the sound and modify it. In some cases there is a room called isolation booths where the big and loud instruments are placed. </a:t>
            </a:r>
          </a:p>
        </p:txBody>
      </p:sp>
    </p:spTree>
    <p:extLst>
      <p:ext uri="{BB962C8B-B14F-4D97-AF65-F5344CB8AC3E}">
        <p14:creationId xmlns:p14="http://schemas.microsoft.com/office/powerpoint/2010/main" val="425953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C89499-8819-F24E-9C77-220B431E7619}"/>
              </a:ext>
            </a:extLst>
          </p:cNvPr>
          <p:cNvSpPr>
            <a:spLocks noGrp="1"/>
          </p:cNvSpPr>
          <p:nvPr>
            <p:ph type="title"/>
          </p:nvPr>
        </p:nvSpPr>
        <p:spPr>
          <a:xfrm>
            <a:off x="762000" y="1524000"/>
            <a:ext cx="3810001" cy="1263649"/>
          </a:xfrm>
        </p:spPr>
        <p:txBody>
          <a:bodyPr>
            <a:normAutofit/>
          </a:bodyPr>
          <a:lstStyle/>
          <a:p>
            <a:r>
              <a:rPr lang="es-419" sz="4100"/>
              <a:t>History of recording studio </a:t>
            </a:r>
            <a:endParaRPr lang="es-CO" sz="4100"/>
          </a:p>
        </p:txBody>
      </p:sp>
      <p:pic>
        <p:nvPicPr>
          <p:cNvPr id="6" name="Imagen 5">
            <a:extLst>
              <a:ext uri="{FF2B5EF4-FFF2-40B4-BE49-F238E27FC236}">
                <a16:creationId xmlns:a16="http://schemas.microsoft.com/office/drawing/2014/main" id="{02C4FC6C-7DBE-3345-ACE8-D307ADB8E31D}"/>
              </a:ext>
            </a:extLst>
          </p:cNvPr>
          <p:cNvPicPr>
            <a:picLocks noChangeAspect="1"/>
          </p:cNvPicPr>
          <p:nvPr/>
        </p:nvPicPr>
        <p:blipFill>
          <a:blip r:embed="rId2"/>
          <a:stretch>
            <a:fillRect/>
          </a:stretch>
        </p:blipFill>
        <p:spPr>
          <a:xfrm>
            <a:off x="5334000" y="948446"/>
            <a:ext cx="6096000" cy="4961106"/>
          </a:xfrm>
          <a:prstGeom prst="rect">
            <a:avLst/>
          </a:prstGeom>
        </p:spPr>
      </p:pic>
      <p:sp>
        <p:nvSpPr>
          <p:cNvPr id="3" name="Marcador de contenido 2">
            <a:extLst>
              <a:ext uri="{FF2B5EF4-FFF2-40B4-BE49-F238E27FC236}">
                <a16:creationId xmlns:a16="http://schemas.microsoft.com/office/drawing/2014/main" id="{DF1BDCD7-E4E1-CA49-917C-372E46462A16}"/>
              </a:ext>
            </a:extLst>
          </p:cNvPr>
          <p:cNvSpPr>
            <a:spLocks noGrp="1"/>
          </p:cNvSpPr>
          <p:nvPr>
            <p:ph idx="1"/>
          </p:nvPr>
        </p:nvSpPr>
        <p:spPr>
          <a:xfrm>
            <a:off x="718869" y="3047999"/>
            <a:ext cx="4313207" cy="3493698"/>
          </a:xfrm>
        </p:spPr>
        <p:txBody>
          <a:bodyPr vert="horz" lIns="91440" tIns="45720" rIns="91440" bIns="45720" rtlCol="0" anchor="t">
            <a:normAutofit/>
          </a:bodyPr>
          <a:lstStyle/>
          <a:p>
            <a:r>
              <a:rPr lang="en-US" sz="1800"/>
              <a:t>The first- ever recording studio was set up in 1889 by the New York Phonograph Company. </a:t>
            </a:r>
          </a:p>
          <a:p>
            <a:r>
              <a:rPr lang="en-US" sz="1800"/>
              <a:t>Two decades later several professional recording studios began setting up around the world.</a:t>
            </a:r>
          </a:p>
          <a:p>
            <a:r>
              <a:rPr lang="en-US" sz="1800"/>
              <a:t>During the time, recording studios are evolving, adding  new elements in order to improve the recording.</a:t>
            </a:r>
          </a:p>
          <a:p>
            <a:r>
              <a:rPr lang="en-US" sz="1800"/>
              <a:t>Finally, recording studios have plenty of uses, but mostly are used for recording music and vocals.</a:t>
            </a:r>
          </a:p>
          <a:p>
            <a:pPr marL="0" indent="0">
              <a:buNone/>
            </a:pPr>
            <a:endParaRPr lang="es-419" sz="1800"/>
          </a:p>
          <a:p>
            <a:endParaRPr lang="es-419" sz="1800"/>
          </a:p>
          <a:p>
            <a:endParaRPr lang="es-CO" sz="1800"/>
          </a:p>
        </p:txBody>
      </p:sp>
    </p:spTree>
    <p:extLst>
      <p:ext uri="{BB962C8B-B14F-4D97-AF65-F5344CB8AC3E}">
        <p14:creationId xmlns:p14="http://schemas.microsoft.com/office/powerpoint/2010/main" val="7973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ECA6C4-A02A-2D4D-B604-4FFD0E8ACD9D}"/>
              </a:ext>
            </a:extLst>
          </p:cNvPr>
          <p:cNvSpPr>
            <a:spLocks noGrp="1"/>
          </p:cNvSpPr>
          <p:nvPr>
            <p:ph type="title"/>
          </p:nvPr>
        </p:nvSpPr>
        <p:spPr/>
        <p:txBody>
          <a:bodyPr/>
          <a:lstStyle/>
          <a:p>
            <a:r>
              <a:rPr lang="es-419"/>
              <a:t>Video of evolution </a:t>
            </a:r>
            <a:endParaRPr lang="es-CO"/>
          </a:p>
        </p:txBody>
      </p:sp>
      <p:sp>
        <p:nvSpPr>
          <p:cNvPr id="3" name="Marcador de contenido 2">
            <a:extLst>
              <a:ext uri="{FF2B5EF4-FFF2-40B4-BE49-F238E27FC236}">
                <a16:creationId xmlns:a16="http://schemas.microsoft.com/office/drawing/2014/main" id="{B83A232A-93B9-E84B-BFF5-51C923D23C53}"/>
              </a:ext>
            </a:extLst>
          </p:cNvPr>
          <p:cNvSpPr>
            <a:spLocks noGrp="1"/>
          </p:cNvSpPr>
          <p:nvPr>
            <p:ph idx="1"/>
          </p:nvPr>
        </p:nvSpPr>
        <p:spPr/>
        <p:txBody>
          <a:bodyPr/>
          <a:lstStyle/>
          <a:p>
            <a:endParaRPr lang="es-419" sz="2800"/>
          </a:p>
          <a:p>
            <a:r>
              <a:rPr lang="es-419" sz="2800">
                <a:hlinkClick r:id="rId2"/>
              </a:rPr>
              <a:t>https://youtu.be/Xa3Bmj-aLPM</a:t>
            </a:r>
            <a:endParaRPr lang="es-419" sz="2800"/>
          </a:p>
          <a:p>
            <a:endParaRPr lang="es-CO"/>
          </a:p>
        </p:txBody>
      </p:sp>
    </p:spTree>
    <p:extLst>
      <p:ext uri="{BB962C8B-B14F-4D97-AF65-F5344CB8AC3E}">
        <p14:creationId xmlns:p14="http://schemas.microsoft.com/office/powerpoint/2010/main" val="76267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E00D6-56EF-4212-AB42-DDACF1369028}"/>
              </a:ext>
            </a:extLst>
          </p:cNvPr>
          <p:cNvSpPr>
            <a:spLocks noGrp="1"/>
          </p:cNvSpPr>
          <p:nvPr>
            <p:ph type="title"/>
          </p:nvPr>
        </p:nvSpPr>
        <p:spPr>
          <a:xfrm>
            <a:off x="762000" y="603849"/>
            <a:ext cx="3821113" cy="1524000"/>
          </a:xfrm>
        </p:spPr>
        <p:txBody>
          <a:bodyPr/>
          <a:lstStyle/>
          <a:p>
            <a:r>
              <a:rPr lang="es-ES"/>
              <a:t>What is daws?</a:t>
            </a:r>
          </a:p>
        </p:txBody>
      </p:sp>
      <p:pic>
        <p:nvPicPr>
          <p:cNvPr id="5" name="Imagen 5" descr="Interfaz de usuario gráfica&#10;&#10;Descripción generada automáticamente">
            <a:extLst>
              <a:ext uri="{FF2B5EF4-FFF2-40B4-BE49-F238E27FC236}">
                <a16:creationId xmlns:a16="http://schemas.microsoft.com/office/drawing/2014/main" id="{7D4C4C02-2F34-4919-954D-F90A3A41B5A1}"/>
              </a:ext>
            </a:extLst>
          </p:cNvPr>
          <p:cNvPicPr>
            <a:picLocks noGrp="1" noChangeAspect="1"/>
          </p:cNvPicPr>
          <p:nvPr>
            <p:ph idx="1"/>
          </p:nvPr>
        </p:nvPicPr>
        <p:blipFill>
          <a:blip r:embed="rId2"/>
          <a:stretch>
            <a:fillRect/>
          </a:stretch>
        </p:blipFill>
        <p:spPr>
          <a:xfrm>
            <a:off x="4585838" y="1368455"/>
            <a:ext cx="7031606" cy="3905429"/>
          </a:xfrm>
        </p:spPr>
      </p:pic>
      <p:sp>
        <p:nvSpPr>
          <p:cNvPr id="4" name="Marcador de texto 3">
            <a:extLst>
              <a:ext uri="{FF2B5EF4-FFF2-40B4-BE49-F238E27FC236}">
                <a16:creationId xmlns:a16="http://schemas.microsoft.com/office/drawing/2014/main" id="{6FFB5A25-DB08-4F6C-BE99-A325A7ABD897}"/>
              </a:ext>
            </a:extLst>
          </p:cNvPr>
          <p:cNvSpPr>
            <a:spLocks noGrp="1"/>
          </p:cNvSpPr>
          <p:nvPr>
            <p:ph type="body" sz="half" idx="2"/>
          </p:nvPr>
        </p:nvSpPr>
        <p:spPr>
          <a:xfrm>
            <a:off x="661358" y="2228491"/>
            <a:ext cx="3821113" cy="3048000"/>
          </a:xfrm>
        </p:spPr>
        <p:txBody>
          <a:bodyPr vert="horz" lIns="91440" tIns="45720" rIns="91440" bIns="45720" rtlCol="0" anchor="t">
            <a:normAutofit lnSpcReduction="10000"/>
          </a:bodyPr>
          <a:lstStyle/>
          <a:p>
            <a:r>
              <a:rPr lang="es-ES">
                <a:ea typeface="+mn-lt"/>
                <a:cs typeface="+mn-lt"/>
              </a:rPr>
              <a:t>- A digital audio workstation (DAW) is an electronic device or application software used for recording, editing and producing audio files.</a:t>
            </a:r>
          </a:p>
          <a:p>
            <a:r>
              <a:rPr lang="es-ES"/>
              <a:t>- DAWs can have a variety of configurations, because it can transform from a single software rogram in a simple laptop to an all tha way highly complex configuration of numerous controlled by a computer</a:t>
            </a:r>
          </a:p>
          <a:p>
            <a:r>
              <a:rPr lang="es-ES"/>
              <a:t>- But without taking into account the configguration the modern daws allows someone to alter and mix recordings and tracks for a final product.</a:t>
            </a:r>
          </a:p>
        </p:txBody>
      </p:sp>
    </p:spTree>
    <p:extLst>
      <p:ext uri="{BB962C8B-B14F-4D97-AF65-F5344CB8AC3E}">
        <p14:creationId xmlns:p14="http://schemas.microsoft.com/office/powerpoint/2010/main" val="114070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CBF3B-1C39-48DA-B142-1D46614C921D}"/>
              </a:ext>
            </a:extLst>
          </p:cNvPr>
          <p:cNvSpPr>
            <a:spLocks noGrp="1"/>
          </p:cNvSpPr>
          <p:nvPr>
            <p:ph type="title"/>
          </p:nvPr>
        </p:nvSpPr>
        <p:spPr>
          <a:xfrm>
            <a:off x="661359" y="402566"/>
            <a:ext cx="3810000" cy="1524000"/>
          </a:xfrm>
        </p:spPr>
        <p:txBody>
          <a:bodyPr/>
          <a:lstStyle/>
          <a:p>
            <a:r>
              <a:rPr lang="es-ES"/>
              <a:t>What do you do with a DAW</a:t>
            </a:r>
          </a:p>
        </p:txBody>
      </p:sp>
      <p:pic>
        <p:nvPicPr>
          <p:cNvPr id="5" name="Imagen 5" descr="Imagen que contiene computadora&#10;&#10;Descripción generada automáticamente">
            <a:extLst>
              <a:ext uri="{FF2B5EF4-FFF2-40B4-BE49-F238E27FC236}">
                <a16:creationId xmlns:a16="http://schemas.microsoft.com/office/drawing/2014/main" id="{08F06D1C-940A-45AB-9E08-F109CF58138D}"/>
              </a:ext>
            </a:extLst>
          </p:cNvPr>
          <p:cNvPicPr>
            <a:picLocks noGrp="1" noChangeAspect="1"/>
          </p:cNvPicPr>
          <p:nvPr>
            <p:ph type="pic" idx="1"/>
          </p:nvPr>
        </p:nvPicPr>
        <p:blipFill rotWithShape="1">
          <a:blip r:embed="rId2"/>
          <a:srcRect l="7410" r="7410"/>
          <a:stretch/>
        </p:blipFill>
        <p:spPr>
          <a:xfrm>
            <a:off x="5204603" y="1058686"/>
            <a:ext cx="6599206" cy="3518554"/>
          </a:xfrm>
        </p:spPr>
      </p:pic>
      <p:sp>
        <p:nvSpPr>
          <p:cNvPr id="4" name="Marcador de texto 3">
            <a:extLst>
              <a:ext uri="{FF2B5EF4-FFF2-40B4-BE49-F238E27FC236}">
                <a16:creationId xmlns:a16="http://schemas.microsoft.com/office/drawing/2014/main" id="{8439DAD4-6914-4E6B-AC57-AB9B0ACF17D3}"/>
              </a:ext>
            </a:extLst>
          </p:cNvPr>
          <p:cNvSpPr>
            <a:spLocks noGrp="1"/>
          </p:cNvSpPr>
          <p:nvPr>
            <p:ph type="body" sz="half" idx="2"/>
          </p:nvPr>
        </p:nvSpPr>
        <p:spPr>
          <a:xfrm>
            <a:off x="661359" y="2214113"/>
            <a:ext cx="3810000" cy="3048000"/>
          </a:xfrm>
        </p:spPr>
        <p:txBody>
          <a:bodyPr vert="horz" lIns="91440" tIns="45720" rIns="91440" bIns="45720" rtlCol="0" anchor="t">
            <a:normAutofit lnSpcReduction="10000"/>
          </a:bodyPr>
          <a:lstStyle/>
          <a:p>
            <a:r>
              <a:rPr lang="es-ES"/>
              <a:t>- Digital audio processor (record, edit, and mix audio digitally</a:t>
            </a:r>
          </a:p>
          <a:p>
            <a:r>
              <a:rPr lang="es-ES"/>
              <a:t>- MIDI sequencer (record, edit and mix MIDI notes)</a:t>
            </a:r>
          </a:p>
          <a:p>
            <a:r>
              <a:rPr lang="es-ES"/>
              <a:t>- </a:t>
            </a:r>
            <a:r>
              <a:rPr lang="es-ES">
                <a:ea typeface="+mn-lt"/>
                <a:cs typeface="+mn-lt"/>
              </a:rPr>
              <a:t>Virtual instruments (receives MIDI info and translates it to different instrument sounds)</a:t>
            </a:r>
            <a:endParaRPr lang="es-ES"/>
          </a:p>
          <a:p>
            <a:r>
              <a:rPr lang="es-ES"/>
              <a:t>- </a:t>
            </a:r>
            <a:r>
              <a:rPr lang="es-ES">
                <a:ea typeface="+mn-lt"/>
                <a:cs typeface="+mn-lt"/>
              </a:rPr>
              <a:t>Music notation (turn MIDI notes into printable sheet music)</a:t>
            </a:r>
            <a:endParaRPr lang="es-ES"/>
          </a:p>
          <a:p>
            <a:endParaRPr lang="es-ES"/>
          </a:p>
          <a:p>
            <a:br>
              <a:rPr lang="es-ES"/>
            </a:br>
            <a:endParaRPr lang="es-ES"/>
          </a:p>
        </p:txBody>
      </p:sp>
    </p:spTree>
    <p:extLst>
      <p:ext uri="{BB962C8B-B14F-4D97-AF65-F5344CB8AC3E}">
        <p14:creationId xmlns:p14="http://schemas.microsoft.com/office/powerpoint/2010/main" val="218560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9BDA33-82C0-402C-B44E-468DD3B4076D}"/>
              </a:ext>
            </a:extLst>
          </p:cNvPr>
          <p:cNvSpPr>
            <a:spLocks noGrp="1"/>
          </p:cNvSpPr>
          <p:nvPr>
            <p:ph type="title"/>
          </p:nvPr>
        </p:nvSpPr>
        <p:spPr>
          <a:xfrm>
            <a:off x="762000" y="1524000"/>
            <a:ext cx="3810001" cy="1263649"/>
          </a:xfrm>
        </p:spPr>
        <p:txBody>
          <a:bodyPr vert="horz" lIns="91440" tIns="45720" rIns="91440" bIns="45720" rtlCol="0" anchor="t" anchorCtr="0">
            <a:normAutofit/>
          </a:bodyPr>
          <a:lstStyle/>
          <a:p>
            <a:r>
              <a:rPr lang="en-US" sz="3400" kern="1200">
                <a:solidFill>
                  <a:schemeClr val="tx1"/>
                </a:solidFill>
                <a:latin typeface="+mj-lt"/>
                <a:ea typeface="+mj-ea"/>
                <a:cs typeface="+mj-cs"/>
              </a:rPr>
              <a:t>Different things you can do with DAW</a:t>
            </a:r>
          </a:p>
        </p:txBody>
      </p:sp>
      <p:pic>
        <p:nvPicPr>
          <p:cNvPr id="5" name="Imagen 5" descr="Imagen que contiene monitor, interior, televisión, pantalla&#10;&#10;Descripción generada automáticamente">
            <a:extLst>
              <a:ext uri="{FF2B5EF4-FFF2-40B4-BE49-F238E27FC236}">
                <a16:creationId xmlns:a16="http://schemas.microsoft.com/office/drawing/2014/main" id="{891A75FE-585C-4251-B12B-37537EF7A8A5}"/>
              </a:ext>
            </a:extLst>
          </p:cNvPr>
          <p:cNvPicPr>
            <a:picLocks noGrp="1" noChangeAspect="1"/>
          </p:cNvPicPr>
          <p:nvPr>
            <p:ph type="pic" idx="1"/>
          </p:nvPr>
        </p:nvPicPr>
        <p:blipFill rotWithShape="1">
          <a:blip r:embed="rId2"/>
          <a:srcRect l="3469" r="3469"/>
          <a:stretch/>
        </p:blipFill>
        <p:spPr>
          <a:xfrm>
            <a:off x="5334000" y="1524015"/>
            <a:ext cx="6096000" cy="3809969"/>
          </a:xfrm>
          <a:prstGeom prst="rect">
            <a:avLst/>
          </a:prstGeom>
        </p:spPr>
      </p:pic>
      <p:sp>
        <p:nvSpPr>
          <p:cNvPr id="4" name="Marcador de texto 3">
            <a:extLst>
              <a:ext uri="{FF2B5EF4-FFF2-40B4-BE49-F238E27FC236}">
                <a16:creationId xmlns:a16="http://schemas.microsoft.com/office/drawing/2014/main" id="{677F3C26-CC79-4AAD-BFAF-51908010DD70}"/>
              </a:ext>
            </a:extLst>
          </p:cNvPr>
          <p:cNvSpPr>
            <a:spLocks noGrp="1"/>
          </p:cNvSpPr>
          <p:nvPr>
            <p:ph type="body" sz="half" idx="2"/>
          </p:nvPr>
        </p:nvSpPr>
        <p:spPr>
          <a:xfrm>
            <a:off x="762001" y="3047999"/>
            <a:ext cx="3810000" cy="3048001"/>
          </a:xfrm>
        </p:spPr>
        <p:txBody>
          <a:bodyPr vert="horz" lIns="91440" tIns="45720" rIns="91440" bIns="45720" rtlCol="0">
            <a:normAutofit/>
          </a:bodyPr>
          <a:lstStyle/>
          <a:p>
            <a:pPr indent="-228600">
              <a:buFont typeface="Arial" panose="020B0604020202020204" pitchFamily="34" charset="0"/>
              <a:buChar char="•"/>
            </a:pPr>
            <a:r>
              <a:rPr lang="en-US"/>
              <a:t> There are different thing that you can do with DAW so that the sounds you use are as you whant them to be.</a:t>
            </a:r>
          </a:p>
          <a:p>
            <a:pPr indent="-228600">
              <a:buFont typeface="Arial" panose="020B0604020202020204" pitchFamily="34" charset="0"/>
              <a:buChar char="•"/>
            </a:pPr>
            <a:r>
              <a:rPr lang="en-US"/>
              <a:t>- You can use an audio interface with the DAW to record live instruments</a:t>
            </a:r>
          </a:p>
          <a:p>
            <a:pPr indent="-228600">
              <a:buFont typeface="Arial" panose="020B0604020202020204" pitchFamily="34" charset="0"/>
              <a:buChar char="•"/>
            </a:pPr>
            <a:r>
              <a:rPr lang="en-US"/>
              <a:t>-You can also record virtual instruments</a:t>
            </a:r>
          </a:p>
          <a:p>
            <a:pPr indent="-228600">
              <a:buFont typeface="Arial" panose="020B0604020202020204" pitchFamily="34" charset="0"/>
              <a:buChar char="•"/>
            </a:pPr>
            <a:r>
              <a:rPr lang="en-US"/>
              <a:t>-Audio looping</a:t>
            </a:r>
          </a:p>
          <a:p>
            <a:pPr indent="-228600">
              <a:buFont typeface="Arial" panose="020B0604020202020204" pitchFamily="34" charset="0"/>
              <a:buChar char="•"/>
            </a:pPr>
            <a:r>
              <a:rPr lang="en-US"/>
              <a:t>-Audio editing</a:t>
            </a:r>
          </a:p>
          <a:p>
            <a:pPr indent="-228600">
              <a:buFont typeface="Arial" panose="020B0604020202020204" pitchFamily="34" charset="0"/>
              <a:buChar char="•"/>
            </a:pPr>
            <a:r>
              <a:rPr lang="en-US"/>
              <a:t>- Audio mixing</a:t>
            </a:r>
          </a:p>
          <a:p>
            <a:pPr indent="-228600">
              <a:buFont typeface="Arial" panose="020B0604020202020204" pitchFamily="34" charset="0"/>
              <a:buChar char="•"/>
            </a:pPr>
            <a:r>
              <a:rPr lang="en-US"/>
              <a:t>-audio effects.</a:t>
            </a:r>
          </a:p>
        </p:txBody>
      </p:sp>
    </p:spTree>
    <p:extLst>
      <p:ext uri="{BB962C8B-B14F-4D97-AF65-F5344CB8AC3E}">
        <p14:creationId xmlns:p14="http://schemas.microsoft.com/office/powerpoint/2010/main" val="333604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41412-F503-4DA2-9C2F-AB339F37A641}"/>
              </a:ext>
            </a:extLst>
          </p:cNvPr>
          <p:cNvSpPr>
            <a:spLocks noGrp="1"/>
          </p:cNvSpPr>
          <p:nvPr>
            <p:ph type="title"/>
          </p:nvPr>
        </p:nvSpPr>
        <p:spPr>
          <a:xfrm>
            <a:off x="833888" y="646981"/>
            <a:ext cx="3810000" cy="1524000"/>
          </a:xfrm>
        </p:spPr>
        <p:txBody>
          <a:bodyPr/>
          <a:lstStyle/>
          <a:p>
            <a:r>
              <a:rPr lang="es-ES"/>
              <a:t>How does it work?</a:t>
            </a:r>
          </a:p>
        </p:txBody>
      </p:sp>
      <p:pic>
        <p:nvPicPr>
          <p:cNvPr id="5" name="Imagen 5">
            <a:extLst>
              <a:ext uri="{FF2B5EF4-FFF2-40B4-BE49-F238E27FC236}">
                <a16:creationId xmlns:a16="http://schemas.microsoft.com/office/drawing/2014/main" id="{F12133C5-009B-4DC0-A821-643048F310C8}"/>
              </a:ext>
            </a:extLst>
          </p:cNvPr>
          <p:cNvPicPr>
            <a:picLocks noGrp="1" noChangeAspect="1"/>
          </p:cNvPicPr>
          <p:nvPr>
            <p:ph type="pic" idx="1"/>
          </p:nvPr>
        </p:nvPicPr>
        <p:blipFill rotWithShape="1">
          <a:blip r:embed="rId2"/>
          <a:srcRect t="316" b="316"/>
          <a:stretch/>
        </p:blipFill>
        <p:spPr>
          <a:xfrm>
            <a:off x="5495834" y="1517350"/>
            <a:ext cx="5930479" cy="3722656"/>
          </a:xfrm>
        </p:spPr>
      </p:pic>
      <p:sp>
        <p:nvSpPr>
          <p:cNvPr id="4" name="Marcador de texto 3">
            <a:extLst>
              <a:ext uri="{FF2B5EF4-FFF2-40B4-BE49-F238E27FC236}">
                <a16:creationId xmlns:a16="http://schemas.microsoft.com/office/drawing/2014/main" id="{D50B9603-8C0C-44F4-8228-9E857D1EE74B}"/>
              </a:ext>
            </a:extLst>
          </p:cNvPr>
          <p:cNvSpPr>
            <a:spLocks noGrp="1"/>
          </p:cNvSpPr>
          <p:nvPr>
            <p:ph type="body" sz="half" idx="2"/>
          </p:nvPr>
        </p:nvSpPr>
        <p:spPr>
          <a:xfrm>
            <a:off x="762001" y="2329132"/>
            <a:ext cx="3810000" cy="3048000"/>
          </a:xfrm>
        </p:spPr>
        <p:txBody>
          <a:bodyPr vert="horz" lIns="91440" tIns="45720" rIns="91440" bIns="45720" rtlCol="0" anchor="t">
            <a:normAutofit/>
          </a:bodyPr>
          <a:lstStyle/>
          <a:p>
            <a:r>
              <a:rPr lang="es-ES">
                <a:ea typeface="+mn-lt"/>
                <a:cs typeface="+mn-lt"/>
              </a:rPr>
              <a:t>As software systems, DAWs are designed with many user interfaces, but generally, they are based on a multitrack tape recorder metaphor, making it easier for recording engineers and musicians already familiar with using tape recorders to become familiar with the new systems. Therefore, computer-based DAWs tend to have a standard layout that includes transport controls (play, rewind, record, etc.), track controls and a mixer. A waveform display is another common feature.</a:t>
            </a:r>
            <a:endParaRPr lang="es-ES"/>
          </a:p>
        </p:txBody>
      </p:sp>
    </p:spTree>
    <p:extLst>
      <p:ext uri="{BB962C8B-B14F-4D97-AF65-F5344CB8AC3E}">
        <p14:creationId xmlns:p14="http://schemas.microsoft.com/office/powerpoint/2010/main" val="1552805393"/>
      </p:ext>
    </p:extLst>
  </p:cSld>
  <p:clrMapOvr>
    <a:masterClrMapping/>
  </p:clrMapOvr>
</p:sld>
</file>

<file path=ppt/theme/theme1.xml><?xml version="1.0" encoding="utf-8"?>
<a:theme xmlns:a="http://schemas.openxmlformats.org/drawingml/2006/main" name="TornVTI">
  <a:themeElements>
    <a:clrScheme name="AnalogousFromLightSeedRightStep">
      <a:dk1>
        <a:srgbClr val="000000"/>
      </a:dk1>
      <a:lt1>
        <a:srgbClr val="FFFFFF"/>
      </a:lt1>
      <a:dk2>
        <a:srgbClr val="243241"/>
      </a:dk2>
      <a:lt2>
        <a:srgbClr val="E8E2E6"/>
      </a:lt2>
      <a:accent1>
        <a:srgbClr val="65B27A"/>
      </a:accent1>
      <a:accent2>
        <a:srgbClr val="5AAF95"/>
      </a:accent2>
      <a:accent3>
        <a:srgbClr val="61ADB7"/>
      </a:accent3>
      <a:accent4>
        <a:srgbClr val="6A99CF"/>
      </a:accent4>
      <a:accent5>
        <a:srgbClr val="8589D8"/>
      </a:accent5>
      <a:accent6>
        <a:srgbClr val="8F6ACF"/>
      </a:accent6>
      <a:hlink>
        <a:srgbClr val="AE699B"/>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0</TotalTime>
  <Words>600</Words>
  <Application>Microsoft Macintosh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Nova Cond</vt:lpstr>
      <vt:lpstr>Impact</vt:lpstr>
      <vt:lpstr>TornVTI</vt:lpstr>
      <vt:lpstr>Recording studio and DAWS</vt:lpstr>
      <vt:lpstr>Recording studio</vt:lpstr>
      <vt:lpstr>Composition of a recording studio</vt:lpstr>
      <vt:lpstr>History of recording studio </vt:lpstr>
      <vt:lpstr>Video of evolution </vt:lpstr>
      <vt:lpstr>What is daws?</vt:lpstr>
      <vt:lpstr>What do you do with a DAW</vt:lpstr>
      <vt:lpstr>Different things you can do with DAW</vt:lpstr>
      <vt:lpstr>How does it work?</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Margarita Cediel</cp:lastModifiedBy>
  <cp:revision>2</cp:revision>
  <dcterms:created xsi:type="dcterms:W3CDTF">2020-11-30T21:36:18Z</dcterms:created>
  <dcterms:modified xsi:type="dcterms:W3CDTF">2021-01-29T16:51:46Z</dcterms:modified>
</cp:coreProperties>
</file>