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4" r:id="rId7"/>
    <p:sldId id="265" r:id="rId8"/>
    <p:sldId id="261" r:id="rId9"/>
    <p:sldId id="267" r:id="rId10"/>
    <p:sldId id="262" r:id="rId11"/>
    <p:sldId id="263"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1C1E7E-6780-E02A-5D46-4BF18E268A12}" v="289" dt="2020-11-20T17:14:17.504"/>
    <p1510:client id="{23CDA0CA-B96D-EB14-DED3-58384CB96A81}" v="977" dt="2020-11-23T00:12:19.799"/>
    <p1510:client id="{3C79CDB6-E181-94E4-1585-D121BE599C3C}" v="2" dt="2020-11-24T11:59:56.870"/>
    <p1510:client id="{461B4B24-61AD-0F24-1963-C3DC4AB77E08}" v="894" dt="2020-11-24T00:27:45.995"/>
    <p1510:client id="{46FD1266-6E0E-7A52-74D9-5D848CA22A8A}" v="15" dt="2020-11-23T02:01:44.404"/>
    <p1510:client id="{47166F0E-9D77-A841-23C0-92DBBC41CB3B}" v="115" dt="2020-11-20T16:35:47.195"/>
    <p1510:client id="{4C08AD3F-A418-DE70-7EE5-BA01FE66F111}" v="2" dt="2020-11-24T00:53:10.882"/>
    <p1510:client id="{5FF1C522-AE78-10F8-ABD6-ECC680B1D4F8}" v="20" dt="2020-11-20T17:12:37.414"/>
    <p1510:client id="{6793E1A0-AFC4-9625-8ECF-9F698F207402}" v="211" dt="2020-11-23T20:58:40.393"/>
    <p1510:client id="{81EADB6C-4738-7850-070B-AD59948DAB92}" v="1196" dt="2020-11-23T20:03:52.332"/>
    <p1510:client id="{E1D60930-0A4D-11E5-F030-C2E5606EA601}" v="13" dt="2020-11-24T12:47:34.9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dirty="0"/>
              <a:t>1/29/21</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t>1/29/21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t>1/29/21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1/29/21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1/29/21</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1/29/21</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theatrecrafts.com/pages/home/topics/sound/digital-audio-file-format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adorama.com/alc/analog-vs-digital-audio/" TargetMode="External"/><Relationship Id="rId2" Type="http://schemas.openxmlformats.org/officeDocument/2006/relationships/hyperlink" Target="http://www.centerpointaudio.com/Analog-VS-Digital.aspx" TargetMode="External"/><Relationship Id="rId1" Type="http://schemas.openxmlformats.org/officeDocument/2006/relationships/slideLayout" Target="../slideLayouts/slideLayout2.xml"/><Relationship Id="rId5" Type="http://schemas.openxmlformats.org/officeDocument/2006/relationships/hyperlink" Target="https://www.allaboutcircuits.com/textbook/digital/chpt-13/r-2nr-dac" TargetMode="External"/><Relationship Id="rId4" Type="http://schemas.openxmlformats.org/officeDocument/2006/relationships/hyperlink" Target="https://www.allaboutcircuits.com/textbook/digital/chpt-13/flash-adc/"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www.allaboutcircuits.com/textbook/digital/chpt-13/flash-adc"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ugFD5HSzAvU"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techterms.com/definition/sample#:~:text=A%20sample%20is%20a%20digital,files%20are%20created%20using%20samples.&amp;text=For%20example%2C%20a%20violin%20sound,digital%20keyboard%20(or%20synthesize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Recording process</a:t>
            </a:r>
          </a:p>
        </p:txBody>
      </p:sp>
      <p:sp>
        <p:nvSpPr>
          <p:cNvPr id="3" name="Subtitle 2"/>
          <p:cNvSpPr>
            <a:spLocks noGrp="1"/>
          </p:cNvSpPr>
          <p:nvPr>
            <p:ph type="subTitle" idx="1"/>
          </p:nvPr>
        </p:nvSpPr>
        <p:spPr/>
        <p:txBody>
          <a:bodyPr vert="horz" lIns="91440" tIns="91440" rIns="91440" bIns="91440" rtlCol="0" anchor="t">
            <a:normAutofit/>
          </a:bodyPr>
          <a:lstStyle/>
          <a:p>
            <a:r>
              <a:rPr lang="en-US"/>
              <a:t>Camilo casas, Emilio Gomez, Pablo Carvajal, Jose Fernando florez</a:t>
            </a:r>
          </a:p>
        </p:txBody>
      </p:sp>
    </p:spTree>
    <p:extLst>
      <p:ext uri="{BB962C8B-B14F-4D97-AF65-F5344CB8AC3E}">
        <p14:creationId xmlns:p14="http://schemas.microsoft.com/office/powerpoint/2010/main" val="128632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96D979-4127-411E-9D60-844D8E08FB3A}"/>
              </a:ext>
            </a:extLst>
          </p:cNvPr>
          <p:cNvSpPr>
            <a:spLocks noGrp="1"/>
          </p:cNvSpPr>
          <p:nvPr>
            <p:ph type="title"/>
          </p:nvPr>
        </p:nvSpPr>
        <p:spPr/>
        <p:txBody>
          <a:bodyPr/>
          <a:lstStyle/>
          <a:p>
            <a:r>
              <a:rPr lang="es-ES"/>
              <a:t>Digital </a:t>
            </a:r>
            <a:r>
              <a:rPr lang="es-ES" err="1"/>
              <a:t>recording</a:t>
            </a:r>
            <a:r>
              <a:rPr lang="es-ES"/>
              <a:t> </a:t>
            </a:r>
            <a:r>
              <a:rPr lang="es-ES" err="1"/>
              <a:t>formats</a:t>
            </a:r>
          </a:p>
        </p:txBody>
      </p:sp>
      <p:sp>
        <p:nvSpPr>
          <p:cNvPr id="3" name="Marcador de contenido 2">
            <a:extLst>
              <a:ext uri="{FF2B5EF4-FFF2-40B4-BE49-F238E27FC236}">
                <a16:creationId xmlns:a16="http://schemas.microsoft.com/office/drawing/2014/main" id="{B7A83937-7305-4A3D-A04D-4DB73F6C9EB4}"/>
              </a:ext>
            </a:extLst>
          </p:cNvPr>
          <p:cNvSpPr>
            <a:spLocks noGrp="1"/>
          </p:cNvSpPr>
          <p:nvPr>
            <p:ph idx="1"/>
          </p:nvPr>
        </p:nvSpPr>
        <p:spPr/>
        <p:txBody>
          <a:bodyPr>
            <a:normAutofit fontScale="85000" lnSpcReduction="10000"/>
          </a:bodyPr>
          <a:lstStyle/>
          <a:p>
            <a:r>
              <a:rPr lang="en-US" dirty="0"/>
              <a:t>The different digital recording formats that exist for digital audio, all have different functions or advantages</a:t>
            </a:r>
            <a:endParaRPr lang="es-ES" dirty="0"/>
          </a:p>
          <a:p>
            <a:r>
              <a:rPr lang="en-US" dirty="0"/>
              <a:t>Some examples are:</a:t>
            </a:r>
          </a:p>
          <a:p>
            <a:r>
              <a:rPr lang="en-US" dirty="0"/>
              <a:t>.MP3, </a:t>
            </a:r>
            <a:r>
              <a:rPr lang="en-US" dirty="0">
                <a:ea typeface="+mn-lt"/>
                <a:cs typeface="+mn-lt"/>
              </a:rPr>
              <a:t>MP4</a:t>
            </a:r>
            <a:r>
              <a:rPr lang="en-US" dirty="0"/>
              <a:t> or .M4A, WMA (Windows Media Audio), OGG</a:t>
            </a:r>
            <a:br>
              <a:rPr lang="en-US" dirty="0"/>
            </a:br>
            <a:r>
              <a:rPr lang="en-US" dirty="0"/>
              <a:t>Ogg </a:t>
            </a:r>
            <a:r>
              <a:rPr lang="en-US" dirty="0" err="1"/>
              <a:t>Vorbis</a:t>
            </a:r>
            <a:r>
              <a:rPr lang="en-US" dirty="0"/>
              <a:t>, etc. </a:t>
            </a:r>
          </a:p>
          <a:p>
            <a:r>
              <a:rPr lang="en-US" dirty="0"/>
              <a:t>A recording format is an: </a:t>
            </a:r>
            <a:r>
              <a:rPr lang="en-US" dirty="0">
                <a:ea typeface="+mn-lt"/>
                <a:cs typeface="+mn-lt"/>
              </a:rPr>
              <a:t>is a </a:t>
            </a:r>
            <a:r>
              <a:rPr lang="en-US" b="1" dirty="0">
                <a:ea typeface="+mn-lt"/>
                <a:cs typeface="+mn-lt"/>
              </a:rPr>
              <a:t>format</a:t>
            </a:r>
            <a:r>
              <a:rPr lang="en-US" dirty="0">
                <a:ea typeface="+mn-lt"/>
                <a:cs typeface="+mn-lt"/>
              </a:rPr>
              <a:t> for encoding data for storage on a storage medium. The </a:t>
            </a:r>
            <a:r>
              <a:rPr lang="en-US" b="1" dirty="0">
                <a:ea typeface="+mn-lt"/>
                <a:cs typeface="+mn-lt"/>
              </a:rPr>
              <a:t>format</a:t>
            </a:r>
            <a:r>
              <a:rPr lang="en-US" dirty="0">
                <a:ea typeface="+mn-lt"/>
                <a:cs typeface="+mn-lt"/>
              </a:rPr>
              <a:t> can be container information such as sectors on a disk, or user/audience information (content) such as analog stereo audio. Multiple levels of encoding may be achieved in one </a:t>
            </a:r>
            <a:r>
              <a:rPr lang="en-US" b="1" dirty="0">
                <a:ea typeface="+mn-lt"/>
                <a:cs typeface="+mn-lt"/>
              </a:rPr>
              <a:t>format</a:t>
            </a:r>
            <a:endParaRPr lang="en-US" dirty="0"/>
          </a:p>
          <a:p>
            <a:r>
              <a:rPr lang="en-US" dirty="0">
                <a:ea typeface="+mn-lt"/>
                <a:cs typeface="+mn-lt"/>
                <a:hlinkClick r:id="rId2"/>
              </a:rPr>
              <a:t>http://www.theatrecrafts.com/pages/home/topics/sound/digital-audio-file-formats/</a:t>
            </a:r>
            <a:endParaRPr lang="en-US" b="1" dirty="0"/>
          </a:p>
          <a:p>
            <a:endParaRPr lang="en-US" dirty="0"/>
          </a:p>
          <a:p>
            <a:endParaRPr lang="en-US" b="1"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09135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C6CF6E-7C39-4EE3-B097-EA56E0353949}"/>
              </a:ext>
            </a:extLst>
          </p:cNvPr>
          <p:cNvSpPr>
            <a:spLocks noGrp="1"/>
          </p:cNvSpPr>
          <p:nvPr>
            <p:ph type="title"/>
          </p:nvPr>
        </p:nvSpPr>
        <p:spPr/>
        <p:txBody>
          <a:bodyPr/>
          <a:lstStyle/>
          <a:p>
            <a:r>
              <a:rPr lang="es-ES"/>
              <a:t>Bibliography in APA rules </a:t>
            </a:r>
          </a:p>
        </p:txBody>
      </p:sp>
      <p:sp>
        <p:nvSpPr>
          <p:cNvPr id="3" name="Marcador de contenido 2">
            <a:extLst>
              <a:ext uri="{FF2B5EF4-FFF2-40B4-BE49-F238E27FC236}">
                <a16:creationId xmlns:a16="http://schemas.microsoft.com/office/drawing/2014/main" id="{C6D53871-4328-483C-96CA-24927EFAADFC}"/>
              </a:ext>
            </a:extLst>
          </p:cNvPr>
          <p:cNvSpPr>
            <a:spLocks noGrp="1"/>
          </p:cNvSpPr>
          <p:nvPr>
            <p:ph idx="1"/>
          </p:nvPr>
        </p:nvSpPr>
        <p:spPr/>
        <p:txBody>
          <a:bodyPr>
            <a:normAutofit fontScale="92500" lnSpcReduction="10000"/>
          </a:bodyPr>
          <a:lstStyle/>
          <a:p>
            <a:r>
              <a:rPr lang="es-ES">
                <a:ea typeface="+mn-lt"/>
                <a:cs typeface="+mn-lt"/>
              </a:rPr>
              <a:t>Understanding Analog and Digital Audio. (2020). Retrieved 22 November 2020, from </a:t>
            </a:r>
            <a:r>
              <a:rPr lang="es-ES">
                <a:ea typeface="+mn-lt"/>
                <a:cs typeface="+mn-lt"/>
                <a:hlinkClick r:id="rId2"/>
              </a:rPr>
              <a:t>http://www.centerpointaudio.com/Analog-VS-Digital.aspx</a:t>
            </a:r>
            <a:endParaRPr lang="es-ES">
              <a:ea typeface="+mn-lt"/>
              <a:cs typeface="+mn-lt"/>
            </a:endParaRPr>
          </a:p>
          <a:p>
            <a:r>
              <a:rPr lang="es-ES"/>
              <a:t>Analog vs. Digital Audio: What’s the Difference? (</a:t>
            </a:r>
            <a:r>
              <a:rPr lang="es-ES">
                <a:ea typeface="+mn-lt"/>
                <a:cs typeface="+mn-lt"/>
              </a:rPr>
              <a:t>2020). Retrieved 22 November 2020, from </a:t>
            </a:r>
            <a:r>
              <a:rPr lang="es-ES">
                <a:ea typeface="+mn-lt"/>
                <a:cs typeface="+mn-lt"/>
                <a:hlinkClick r:id="rId3"/>
              </a:rPr>
              <a:t>https://www.adorama.com/alc/analog-vs-digital-audio/</a:t>
            </a:r>
            <a:endParaRPr lang="es-ES">
              <a:ea typeface="+mn-lt"/>
              <a:cs typeface="+mn-lt"/>
            </a:endParaRPr>
          </a:p>
          <a:p>
            <a:r>
              <a:rPr lang="es-ES">
                <a:ea typeface="+mn-lt"/>
                <a:cs typeface="+mn-lt"/>
              </a:rPr>
              <a:t>Kiem, R. (2020). Flash ADC | Digital-Analog Conversion | Electronics Textbook. Retrieved 23 November 2020, from </a:t>
            </a:r>
            <a:r>
              <a:rPr lang="es-ES">
                <a:ea typeface="+mn-lt"/>
                <a:cs typeface="+mn-lt"/>
                <a:hlinkClick r:id="rId4"/>
              </a:rPr>
              <a:t>https://www.allaboutcircuits.com/textbook/digital/chpt-13/flash-adc/</a:t>
            </a:r>
          </a:p>
          <a:p>
            <a:r>
              <a:rPr lang="es-ES">
                <a:ea typeface="+mn-lt"/>
                <a:cs typeface="+mn-lt"/>
              </a:rPr>
              <a:t>Tool, B. (2020). The R/2nR DAC: Binary-Weighted-Input Digital-to-Analog Converter | Digital-Analog Conversion | Electronics Textbook. Retrieved 23 November 2020, from </a:t>
            </a:r>
            <a:r>
              <a:rPr lang="es-ES">
                <a:ea typeface="+mn-lt"/>
                <a:cs typeface="+mn-lt"/>
                <a:hlinkClick r:id="rId5"/>
              </a:rPr>
              <a:t>https://www.allaboutcircuits.com/textbook/digital/chpt-13/r-2nr-dac</a:t>
            </a:r>
            <a:endParaRPr lang="es-ES">
              <a:ea typeface="+mn-lt"/>
              <a:cs typeface="+mn-lt"/>
            </a:endParaRPr>
          </a:p>
          <a:p>
            <a:endParaRPr lang="es-ES">
              <a:ea typeface="+mn-lt"/>
              <a:cs typeface="+mn-lt"/>
            </a:endParaRPr>
          </a:p>
          <a:p>
            <a:endParaRPr lang="es-ES">
              <a:ea typeface="+mn-lt"/>
              <a:cs typeface="+mn-lt"/>
            </a:endParaRPr>
          </a:p>
          <a:p>
            <a:endParaRPr lang="es-ES">
              <a:ea typeface="+mn-lt"/>
              <a:cs typeface="+mn-lt"/>
            </a:endParaRPr>
          </a:p>
        </p:txBody>
      </p:sp>
    </p:spTree>
    <p:extLst>
      <p:ext uri="{BB962C8B-B14F-4D97-AF65-F5344CB8AC3E}">
        <p14:creationId xmlns:p14="http://schemas.microsoft.com/office/powerpoint/2010/main" val="4186215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CF2284-6F0E-46D7-9103-05E384FAC13F}"/>
              </a:ext>
            </a:extLst>
          </p:cNvPr>
          <p:cNvSpPr>
            <a:spLocks noGrp="1"/>
          </p:cNvSpPr>
          <p:nvPr>
            <p:ph type="title"/>
          </p:nvPr>
        </p:nvSpPr>
        <p:spPr/>
        <p:txBody>
          <a:bodyPr/>
          <a:lstStyle/>
          <a:p>
            <a:r>
              <a:rPr lang="es-ES"/>
              <a:t>Bibliography</a:t>
            </a:r>
          </a:p>
        </p:txBody>
      </p:sp>
      <p:sp>
        <p:nvSpPr>
          <p:cNvPr id="3" name="Marcador de contenido 2">
            <a:extLst>
              <a:ext uri="{FF2B5EF4-FFF2-40B4-BE49-F238E27FC236}">
                <a16:creationId xmlns:a16="http://schemas.microsoft.com/office/drawing/2014/main" id="{D0A43CEC-00AF-4BAF-8E5B-9DE84339AFCE}"/>
              </a:ext>
            </a:extLst>
          </p:cNvPr>
          <p:cNvSpPr>
            <a:spLocks noGrp="1"/>
          </p:cNvSpPr>
          <p:nvPr>
            <p:ph idx="1"/>
          </p:nvPr>
        </p:nvSpPr>
        <p:spPr/>
        <p:txBody>
          <a:bodyPr/>
          <a:lstStyle/>
          <a:p>
            <a:r>
              <a:rPr lang="es-ES">
                <a:ea typeface="+mn-lt"/>
                <a:cs typeface="+mn-lt"/>
              </a:rPr>
              <a:t>Tool, B. (2020). Flash ADC | Digital-Analog Conversion | Electronics Textbook. Retrieved 23 November 2020, from </a:t>
            </a:r>
            <a:r>
              <a:rPr lang="es-ES">
                <a:ea typeface="+mn-lt"/>
                <a:cs typeface="+mn-lt"/>
                <a:hlinkClick r:id="rId2"/>
              </a:rPr>
              <a:t>https://www.allaboutcircuits.com/textbook/digital/chpt-13/flash-adc</a:t>
            </a:r>
            <a:endParaRPr lang="es-ES">
              <a:ea typeface="+mn-lt"/>
              <a:cs typeface="+mn-lt"/>
            </a:endParaRPr>
          </a:p>
          <a:p>
            <a:endParaRPr lang="es-ES"/>
          </a:p>
        </p:txBody>
      </p:sp>
    </p:spTree>
    <p:extLst>
      <p:ext uri="{BB962C8B-B14F-4D97-AF65-F5344CB8AC3E}">
        <p14:creationId xmlns:p14="http://schemas.microsoft.com/office/powerpoint/2010/main" val="2035027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10">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ítulo 1">
            <a:extLst>
              <a:ext uri="{FF2B5EF4-FFF2-40B4-BE49-F238E27FC236}">
                <a16:creationId xmlns:a16="http://schemas.microsoft.com/office/drawing/2014/main" id="{21FE6ED1-AE4C-436E-AFDE-EFF479332A8F}"/>
              </a:ext>
            </a:extLst>
          </p:cNvPr>
          <p:cNvSpPr>
            <a:spLocks noGrp="1"/>
          </p:cNvSpPr>
          <p:nvPr>
            <p:ph type="title"/>
          </p:nvPr>
        </p:nvSpPr>
        <p:spPr>
          <a:xfrm>
            <a:off x="1451580" y="804520"/>
            <a:ext cx="4176511" cy="1049235"/>
          </a:xfrm>
        </p:spPr>
        <p:txBody>
          <a:bodyPr>
            <a:normAutofit/>
          </a:bodyPr>
          <a:lstStyle/>
          <a:p>
            <a:r>
              <a:rPr lang="en-US">
                <a:ea typeface="+mj-lt"/>
                <a:cs typeface="+mj-lt"/>
              </a:rPr>
              <a:t>RECORDING PROCESS</a:t>
            </a:r>
            <a:endParaRPr lang="es-ES">
              <a:ea typeface="+mj-lt"/>
              <a:cs typeface="+mj-lt"/>
            </a:endParaRPr>
          </a:p>
          <a:p>
            <a:endParaRPr lang="es-ES"/>
          </a:p>
        </p:txBody>
      </p:sp>
      <p:sp>
        <p:nvSpPr>
          <p:cNvPr id="13" name="Rectangle 12">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Marcador de contenido 2">
            <a:extLst>
              <a:ext uri="{FF2B5EF4-FFF2-40B4-BE49-F238E27FC236}">
                <a16:creationId xmlns:a16="http://schemas.microsoft.com/office/drawing/2014/main" id="{7239066E-380C-4747-86D0-CAA7F3D32B56}"/>
              </a:ext>
            </a:extLst>
          </p:cNvPr>
          <p:cNvSpPr>
            <a:spLocks noGrp="1"/>
          </p:cNvSpPr>
          <p:nvPr>
            <p:ph idx="1"/>
          </p:nvPr>
        </p:nvSpPr>
        <p:spPr>
          <a:xfrm>
            <a:off x="1451581" y="2015732"/>
            <a:ext cx="4172212" cy="3450613"/>
          </a:xfrm>
        </p:spPr>
        <p:txBody>
          <a:bodyPr>
            <a:normAutofit/>
          </a:bodyPr>
          <a:lstStyle/>
          <a:p>
            <a:pPr>
              <a:lnSpc>
                <a:spcPct val="110000"/>
              </a:lnSpc>
            </a:pPr>
            <a:r>
              <a:rPr lang="en-US" sz="1900"/>
              <a:t>The recording process is the process that a song or any music must go through. This I also, </a:t>
            </a:r>
            <a:r>
              <a:rPr lang="en-US" sz="1900">
                <a:ea typeface="+mn-lt"/>
                <a:cs typeface="+mn-lt"/>
              </a:rPr>
              <a:t>an electrical, mechanical, electronic, or digital inscription and re-creation of sound waves, such as spoken voice, singing, instrumental music, or sound effects. The two main classes of sound </a:t>
            </a:r>
            <a:r>
              <a:rPr lang="en-US" sz="1900" b="1">
                <a:ea typeface="+mn-lt"/>
                <a:cs typeface="+mn-lt"/>
              </a:rPr>
              <a:t>recording</a:t>
            </a:r>
            <a:r>
              <a:rPr lang="en-US" sz="1900">
                <a:ea typeface="+mn-lt"/>
                <a:cs typeface="+mn-lt"/>
              </a:rPr>
              <a:t> technology </a:t>
            </a:r>
            <a:r>
              <a:rPr lang="en-US" sz="1900" b="1">
                <a:ea typeface="+mn-lt"/>
                <a:cs typeface="+mn-lt"/>
              </a:rPr>
              <a:t>are</a:t>
            </a:r>
            <a:r>
              <a:rPr lang="en-US" sz="1900">
                <a:ea typeface="+mn-lt"/>
                <a:cs typeface="+mn-lt"/>
              </a:rPr>
              <a:t> analog </a:t>
            </a:r>
            <a:r>
              <a:rPr lang="en-US" sz="1900" b="1">
                <a:ea typeface="+mn-lt"/>
                <a:cs typeface="+mn-lt"/>
              </a:rPr>
              <a:t>recording</a:t>
            </a:r>
            <a:r>
              <a:rPr lang="en-US" sz="1900">
                <a:ea typeface="+mn-lt"/>
                <a:cs typeface="+mn-lt"/>
              </a:rPr>
              <a:t> and digital </a:t>
            </a:r>
            <a:r>
              <a:rPr lang="en-US" sz="1900" b="1">
                <a:ea typeface="+mn-lt"/>
                <a:cs typeface="+mn-lt"/>
              </a:rPr>
              <a:t>recording</a:t>
            </a:r>
            <a:r>
              <a:rPr lang="en-US" sz="1900">
                <a:ea typeface="+mn-lt"/>
                <a:cs typeface="+mn-lt"/>
              </a:rPr>
              <a:t>.</a:t>
            </a:r>
          </a:p>
          <a:p>
            <a:pPr>
              <a:lnSpc>
                <a:spcPct val="110000"/>
              </a:lnSpc>
            </a:pPr>
            <a:endParaRPr lang="en-US" sz="1900"/>
          </a:p>
        </p:txBody>
      </p:sp>
      <p:pic>
        <p:nvPicPr>
          <p:cNvPr id="4" name="Imagen 4" descr="Imagen que contiene interior, tabla, computadora, escritorio&#10;&#10;Descripción generada automáticamente">
            <a:extLst>
              <a:ext uri="{FF2B5EF4-FFF2-40B4-BE49-F238E27FC236}">
                <a16:creationId xmlns:a16="http://schemas.microsoft.com/office/drawing/2014/main" id="{56BC36C5-696F-48EF-A1E4-DD67ADBD992D}"/>
              </a:ext>
            </a:extLst>
          </p:cNvPr>
          <p:cNvPicPr>
            <a:picLocks noChangeAspect="1"/>
          </p:cNvPicPr>
          <p:nvPr/>
        </p:nvPicPr>
        <p:blipFill>
          <a:blip r:embed="rId2"/>
          <a:stretch>
            <a:fillRect/>
          </a:stretch>
        </p:blipFill>
        <p:spPr>
          <a:xfrm>
            <a:off x="6094411" y="1511420"/>
            <a:ext cx="4960442" cy="3249088"/>
          </a:xfrm>
          <a:prstGeom prst="rect">
            <a:avLst/>
          </a:prstGeom>
        </p:spPr>
      </p:pic>
      <p:pic>
        <p:nvPicPr>
          <p:cNvPr id="15" name="Picture 14">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998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618842-11F7-4C43-89D8-A719DFA3D18D}"/>
              </a:ext>
            </a:extLst>
          </p:cNvPr>
          <p:cNvSpPr>
            <a:spLocks noGrp="1"/>
          </p:cNvSpPr>
          <p:nvPr>
            <p:ph type="title"/>
          </p:nvPr>
        </p:nvSpPr>
        <p:spPr/>
        <p:txBody>
          <a:bodyPr/>
          <a:lstStyle/>
          <a:p>
            <a:r>
              <a:rPr lang="es-ES" err="1"/>
              <a:t>Analog</a:t>
            </a:r>
            <a:r>
              <a:rPr lang="es-ES"/>
              <a:t> audio</a:t>
            </a:r>
          </a:p>
        </p:txBody>
      </p:sp>
      <p:sp>
        <p:nvSpPr>
          <p:cNvPr id="3" name="Marcador de contenido 2">
            <a:extLst>
              <a:ext uri="{FF2B5EF4-FFF2-40B4-BE49-F238E27FC236}">
                <a16:creationId xmlns:a16="http://schemas.microsoft.com/office/drawing/2014/main" id="{A0BA6C7F-070C-4896-91E6-6DBF32BE8886}"/>
              </a:ext>
            </a:extLst>
          </p:cNvPr>
          <p:cNvSpPr>
            <a:spLocks noGrp="1"/>
          </p:cNvSpPr>
          <p:nvPr>
            <p:ph idx="1"/>
          </p:nvPr>
        </p:nvSpPr>
        <p:spPr/>
        <p:txBody>
          <a:bodyPr/>
          <a:lstStyle/>
          <a:p>
            <a:r>
              <a:rPr lang="en-US" dirty="0"/>
              <a:t>Analog audio</a:t>
            </a:r>
            <a:r>
              <a:rPr lang="en-US" dirty="0">
                <a:ea typeface="+mn-lt"/>
                <a:cs typeface="+mn-lt"/>
              </a:rPr>
              <a:t> is an audio that records using methods that replicates the original sound  waves. It is important to know that Analog audio was born during the earliest technologies of sound and recording, also that the process of this involves using a microphone to turn air pressure or sound into electrical analog signals and imprinting them </a:t>
            </a:r>
            <a:r>
              <a:rPr lang="en-US">
                <a:ea typeface="+mn-lt"/>
                <a:cs typeface="+mn-lt"/>
              </a:rPr>
              <a:t>directly</a:t>
            </a:r>
            <a:r>
              <a:rPr lang="en-US" dirty="0">
                <a:ea typeface="+mn-lt"/>
                <a:cs typeface="+mn-lt"/>
              </a:rPr>
              <a:t> on analog tapes.</a:t>
            </a:r>
            <a:endParaRPr lang="en-US" dirty="0"/>
          </a:p>
          <a:p>
            <a:r>
              <a:rPr lang="en-US"/>
              <a:t>The main characteristics of an analog audio is that it is continuous, and it have infinite values.</a:t>
            </a:r>
          </a:p>
          <a:p>
            <a:r>
              <a:rPr lang="en-US"/>
              <a:t>The Vinyl records and the Cassette tapes belong are examples of analog audio. </a:t>
            </a:r>
          </a:p>
        </p:txBody>
      </p:sp>
    </p:spTree>
    <p:extLst>
      <p:ext uri="{BB962C8B-B14F-4D97-AF65-F5344CB8AC3E}">
        <p14:creationId xmlns:p14="http://schemas.microsoft.com/office/powerpoint/2010/main" val="2056201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C70BFDB-979D-4D01-8764-154458F98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5FCB5B7-E85D-4C9D-AE9B-2B04C20D7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3" name="Group 12">
            <a:extLst>
              <a:ext uri="{FF2B5EF4-FFF2-40B4-BE49-F238E27FC236}">
                <a16:creationId xmlns:a16="http://schemas.microsoft.com/office/drawing/2014/main" id="{4C48EA7D-6DFA-4BAB-B557-0D500356BE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632239" y="482171"/>
            <a:chExt cx="4074533" cy="5149101"/>
          </a:xfrm>
        </p:grpSpPr>
        <p:sp>
          <p:nvSpPr>
            <p:cNvPr id="14" name="Rectangle 13">
              <a:extLst>
                <a:ext uri="{FF2B5EF4-FFF2-40B4-BE49-F238E27FC236}">
                  <a16:creationId xmlns:a16="http://schemas.microsoft.com/office/drawing/2014/main" id="{0A792C74-3AEF-46D7-BB84-FE0A1C9FD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9"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3F01C4D-F010-44B1-B80D-DE6D0036F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8"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66DEDBC9-7E02-4AC1-84C0-28900C560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042" y="977965"/>
            <a:ext cx="3124515"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5D8167BA-4647-4588-9EF8-AFA0496DC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0359"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ítulo 1">
            <a:extLst>
              <a:ext uri="{FF2B5EF4-FFF2-40B4-BE49-F238E27FC236}">
                <a16:creationId xmlns:a16="http://schemas.microsoft.com/office/drawing/2014/main" id="{D783F20C-92B5-401E-907A-39DE2AF218F4}"/>
              </a:ext>
            </a:extLst>
          </p:cNvPr>
          <p:cNvSpPr>
            <a:spLocks noGrp="1"/>
          </p:cNvSpPr>
          <p:nvPr>
            <p:ph type="title"/>
          </p:nvPr>
        </p:nvSpPr>
        <p:spPr>
          <a:xfrm>
            <a:off x="5188043" y="804520"/>
            <a:ext cx="5550355" cy="1049235"/>
          </a:xfrm>
        </p:spPr>
        <p:txBody>
          <a:bodyPr>
            <a:normAutofit/>
          </a:bodyPr>
          <a:lstStyle/>
          <a:p>
            <a:r>
              <a:rPr lang="es-ES" sz="2700" err="1"/>
              <a:t>Analog</a:t>
            </a:r>
            <a:r>
              <a:rPr lang="es-ES" sz="2700"/>
              <a:t> </a:t>
            </a:r>
            <a:r>
              <a:rPr lang="es-ES" sz="2700" err="1"/>
              <a:t>recording</a:t>
            </a:r>
            <a:r>
              <a:rPr lang="es-ES" sz="2700"/>
              <a:t> </a:t>
            </a:r>
            <a:r>
              <a:rPr lang="es-ES" sz="2700" err="1"/>
              <a:t>formats</a:t>
            </a:r>
          </a:p>
        </p:txBody>
      </p:sp>
      <p:pic>
        <p:nvPicPr>
          <p:cNvPr id="4" name="Imagen 4" descr="Imagen que contiene interior, tabla, viejo, café&#10;&#10;Descripción generada automáticamente">
            <a:extLst>
              <a:ext uri="{FF2B5EF4-FFF2-40B4-BE49-F238E27FC236}">
                <a16:creationId xmlns:a16="http://schemas.microsoft.com/office/drawing/2014/main" id="{0CB83F31-C312-49B7-9678-E72305BE3465}"/>
              </a:ext>
            </a:extLst>
          </p:cNvPr>
          <p:cNvPicPr>
            <a:picLocks noChangeAspect="1"/>
          </p:cNvPicPr>
          <p:nvPr/>
        </p:nvPicPr>
        <p:blipFill>
          <a:blip r:embed="rId2"/>
          <a:stretch>
            <a:fillRect/>
          </a:stretch>
        </p:blipFill>
        <p:spPr>
          <a:xfrm>
            <a:off x="1389822" y="1116345"/>
            <a:ext cx="2590334" cy="3866172"/>
          </a:xfrm>
          <a:prstGeom prst="rect">
            <a:avLst/>
          </a:prstGeom>
        </p:spPr>
      </p:pic>
      <p:sp>
        <p:nvSpPr>
          <p:cNvPr id="3" name="Marcador de contenido 2">
            <a:extLst>
              <a:ext uri="{FF2B5EF4-FFF2-40B4-BE49-F238E27FC236}">
                <a16:creationId xmlns:a16="http://schemas.microsoft.com/office/drawing/2014/main" id="{28D58866-5DBF-4286-9CAE-C89AFA78385B}"/>
              </a:ext>
            </a:extLst>
          </p:cNvPr>
          <p:cNvSpPr>
            <a:spLocks noGrp="1"/>
          </p:cNvSpPr>
          <p:nvPr>
            <p:ph idx="1"/>
          </p:nvPr>
        </p:nvSpPr>
        <p:spPr>
          <a:xfrm>
            <a:off x="5188043" y="2015732"/>
            <a:ext cx="5550355" cy="3450613"/>
          </a:xfrm>
        </p:spPr>
        <p:txBody>
          <a:bodyPr>
            <a:normAutofit/>
          </a:bodyPr>
          <a:lstStyle/>
          <a:p>
            <a:r>
              <a:rPr lang="es-ES" sz="1900"/>
              <a:t>Cassette</a:t>
            </a:r>
          </a:p>
          <a:p>
            <a:r>
              <a:rPr lang="es-ES" sz="1900"/>
              <a:t>Vinyl</a:t>
            </a:r>
          </a:p>
          <a:p>
            <a:r>
              <a:rPr lang="es-ES" sz="1900"/>
              <a:t>Phonautograph</a:t>
            </a:r>
          </a:p>
          <a:p>
            <a:r>
              <a:rPr lang="es-ES" sz="1900"/>
              <a:t>Gramophone</a:t>
            </a:r>
          </a:p>
          <a:p>
            <a:r>
              <a:rPr lang="es-ES" sz="1900"/>
              <a:t>Telegraphone and Magnetaphon </a:t>
            </a:r>
          </a:p>
          <a:p>
            <a:r>
              <a:rPr lang="es-ES" sz="1900"/>
              <a:t>Magnetic tape</a:t>
            </a:r>
          </a:p>
          <a:p>
            <a:r>
              <a:rPr lang="es-ES" sz="1900">
                <a:ea typeface="+mn-lt"/>
                <a:cs typeface="+mn-lt"/>
                <a:hlinkClick r:id="rId3"/>
              </a:rPr>
              <a:t>https://www.youtube.com/watch?v=ugFD5HSzAvU</a:t>
            </a:r>
            <a:endParaRPr lang="es-ES" sz="1900">
              <a:ea typeface="+mn-lt"/>
              <a:cs typeface="+mn-lt"/>
            </a:endParaRPr>
          </a:p>
          <a:p>
            <a:endParaRPr lang="es-ES" sz="1900"/>
          </a:p>
        </p:txBody>
      </p:sp>
      <p:pic>
        <p:nvPicPr>
          <p:cNvPr id="21" name="Picture 20">
            <a:extLst>
              <a:ext uri="{FF2B5EF4-FFF2-40B4-BE49-F238E27FC236}">
                <a16:creationId xmlns:a16="http://schemas.microsoft.com/office/drawing/2014/main" id="{BAC44D98-B853-4420-8ED4-E3792706D4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22">
            <a:extLst>
              <a:ext uri="{FF2B5EF4-FFF2-40B4-BE49-F238E27FC236}">
                <a16:creationId xmlns:a16="http://schemas.microsoft.com/office/drawing/2014/main" id="{46625410-A0A9-42B8-96F9-540C7C42CB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95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6" name="Rectangle 1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Picture 2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2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7" name="Rectangle 26">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ítulo 1">
            <a:extLst>
              <a:ext uri="{FF2B5EF4-FFF2-40B4-BE49-F238E27FC236}">
                <a16:creationId xmlns:a16="http://schemas.microsoft.com/office/drawing/2014/main" id="{D97EE7AE-1916-4AE8-A668-7C3FC9D8A598}"/>
              </a:ext>
            </a:extLst>
          </p:cNvPr>
          <p:cNvSpPr>
            <a:spLocks noGrp="1"/>
          </p:cNvSpPr>
          <p:nvPr>
            <p:ph type="title"/>
          </p:nvPr>
        </p:nvSpPr>
        <p:spPr>
          <a:xfrm>
            <a:off x="1451580" y="804520"/>
            <a:ext cx="4176511" cy="1049235"/>
          </a:xfrm>
        </p:spPr>
        <p:txBody>
          <a:bodyPr vert="horz" lIns="91440" tIns="45720" rIns="91440" bIns="45720" rtlCol="0" anchor="t">
            <a:normAutofit/>
          </a:bodyPr>
          <a:lstStyle/>
          <a:p>
            <a:r>
              <a:rPr lang="en-US"/>
              <a:t>Adc /dac</a:t>
            </a:r>
          </a:p>
        </p:txBody>
      </p:sp>
      <p:sp>
        <p:nvSpPr>
          <p:cNvPr id="31" name="Rectangle 30">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Content Placeholder 7">
            <a:extLst>
              <a:ext uri="{FF2B5EF4-FFF2-40B4-BE49-F238E27FC236}">
                <a16:creationId xmlns:a16="http://schemas.microsoft.com/office/drawing/2014/main" id="{B19AAE19-F07D-4669-A6AF-E6DDAB7B506B}"/>
              </a:ext>
            </a:extLst>
          </p:cNvPr>
          <p:cNvSpPr>
            <a:spLocks noGrp="1"/>
          </p:cNvSpPr>
          <p:nvPr>
            <p:ph type="body" sz="half" idx="2"/>
          </p:nvPr>
        </p:nvSpPr>
        <p:spPr>
          <a:xfrm>
            <a:off x="1451581" y="2015732"/>
            <a:ext cx="4172212" cy="3450613"/>
          </a:xfrm>
        </p:spPr>
        <p:txBody>
          <a:bodyPr vert="horz" lIns="91440" tIns="45720" rIns="91440" bIns="45720" rtlCol="0" anchor="t">
            <a:normAutofit/>
          </a:bodyPr>
          <a:lstStyle/>
          <a:p>
            <a:pPr indent="-228600">
              <a:buFont typeface="Arial" panose="020B0604020202020204" pitchFamily="34" charset="0"/>
              <a:buChar char="•"/>
            </a:pPr>
            <a:r>
              <a:rPr lang="en-US"/>
              <a:t>ADC or analog to digital convertor is when it inputs an electrical signal like voltage or current outputs and converts it into a binary number. </a:t>
            </a:r>
          </a:p>
          <a:p>
            <a:pPr indent="-228600">
              <a:buFont typeface="Arial" panose="020B0604020202020204" pitchFamily="34" charset="0"/>
              <a:buChar char="•"/>
            </a:pPr>
            <a:r>
              <a:rPr lang="en-US"/>
              <a:t>The DAC or digital to analog convertor does the opposite, it uses the binary numbers and converts it in an electrical siganl like voltage. </a:t>
            </a:r>
          </a:p>
        </p:txBody>
      </p:sp>
      <p:pic>
        <p:nvPicPr>
          <p:cNvPr id="4" name="Imagen 4" descr="Diagrama&#10;&#10;Descripción generada automáticamente">
            <a:extLst>
              <a:ext uri="{FF2B5EF4-FFF2-40B4-BE49-F238E27FC236}">
                <a16:creationId xmlns:a16="http://schemas.microsoft.com/office/drawing/2014/main" id="{DBA0BA5A-8D16-43BD-8E13-66B0DC03D223}"/>
              </a:ext>
            </a:extLst>
          </p:cNvPr>
          <p:cNvPicPr>
            <a:picLocks noChangeAspect="1"/>
          </p:cNvPicPr>
          <p:nvPr/>
        </p:nvPicPr>
        <p:blipFill rotWithShape="1">
          <a:blip r:embed="rId3"/>
          <a:srcRect r="4837"/>
          <a:stretch/>
        </p:blipFill>
        <p:spPr>
          <a:xfrm>
            <a:off x="6094411" y="1091161"/>
            <a:ext cx="4960442" cy="3974587"/>
          </a:xfrm>
          <a:prstGeom prst="rect">
            <a:avLst/>
          </a:prstGeom>
        </p:spPr>
      </p:pic>
      <p:pic>
        <p:nvPicPr>
          <p:cNvPr id="33" name="Picture 32">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5" name="Straight Connector 34">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415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ítulo 1">
            <a:extLst>
              <a:ext uri="{FF2B5EF4-FFF2-40B4-BE49-F238E27FC236}">
                <a16:creationId xmlns:a16="http://schemas.microsoft.com/office/drawing/2014/main" id="{FC4C8351-6FB2-47F3-AD7F-BC0287C441DD}"/>
              </a:ext>
            </a:extLst>
          </p:cNvPr>
          <p:cNvSpPr>
            <a:spLocks noGrp="1"/>
          </p:cNvSpPr>
          <p:nvPr>
            <p:ph type="title"/>
          </p:nvPr>
        </p:nvSpPr>
        <p:spPr>
          <a:xfrm>
            <a:off x="1451580" y="804520"/>
            <a:ext cx="4176511" cy="1049235"/>
          </a:xfrm>
        </p:spPr>
        <p:txBody>
          <a:bodyPr>
            <a:normAutofit/>
          </a:bodyPr>
          <a:lstStyle/>
          <a:p>
            <a:r>
              <a:rPr lang="es-ES" i="1"/>
              <a:t>binary-weighted-input</a:t>
            </a:r>
            <a:r>
              <a:rPr lang="es-ES"/>
              <a:t> DAC</a:t>
            </a:r>
          </a:p>
        </p:txBody>
      </p:sp>
      <p:sp>
        <p:nvSpPr>
          <p:cNvPr id="13" name="Rectangle 12">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Marcador de contenido 2">
            <a:extLst>
              <a:ext uri="{FF2B5EF4-FFF2-40B4-BE49-F238E27FC236}">
                <a16:creationId xmlns:a16="http://schemas.microsoft.com/office/drawing/2014/main" id="{934C452E-AC3C-40F1-B5C6-51733255DE22}"/>
              </a:ext>
            </a:extLst>
          </p:cNvPr>
          <p:cNvSpPr>
            <a:spLocks noGrp="1"/>
          </p:cNvSpPr>
          <p:nvPr>
            <p:ph idx="1"/>
          </p:nvPr>
        </p:nvSpPr>
        <p:spPr>
          <a:xfrm>
            <a:off x="1451581" y="2015732"/>
            <a:ext cx="4172212" cy="3450613"/>
          </a:xfrm>
        </p:spPr>
        <p:txBody>
          <a:bodyPr>
            <a:normAutofit/>
          </a:bodyPr>
          <a:lstStyle/>
          <a:p>
            <a:r>
              <a:rPr lang="es-ES">
                <a:ea typeface="+mn-lt"/>
                <a:cs typeface="+mn-lt"/>
              </a:rPr>
              <a:t>This converter works with resistors, these are the ones that have the effect of the output. The resistors need to be of equal value for the outputs to be equal, but they may be different if you want different outputs. </a:t>
            </a:r>
            <a:endParaRPr lang="es-ES"/>
          </a:p>
        </p:txBody>
      </p:sp>
      <p:pic>
        <p:nvPicPr>
          <p:cNvPr id="4" name="Imagen 4" descr="Diagrama, Esquemático&#10;&#10;Descripción generada automáticamente">
            <a:extLst>
              <a:ext uri="{FF2B5EF4-FFF2-40B4-BE49-F238E27FC236}">
                <a16:creationId xmlns:a16="http://schemas.microsoft.com/office/drawing/2014/main" id="{1195CC37-3E16-4431-A686-796DBB5CE6FF}"/>
              </a:ext>
            </a:extLst>
          </p:cNvPr>
          <p:cNvPicPr>
            <a:picLocks noChangeAspect="1"/>
          </p:cNvPicPr>
          <p:nvPr/>
        </p:nvPicPr>
        <p:blipFill>
          <a:blip r:embed="rId2"/>
          <a:stretch>
            <a:fillRect/>
          </a:stretch>
        </p:blipFill>
        <p:spPr>
          <a:xfrm>
            <a:off x="6094411" y="1195191"/>
            <a:ext cx="4960442" cy="3881545"/>
          </a:xfrm>
          <a:prstGeom prst="rect">
            <a:avLst/>
          </a:prstGeom>
        </p:spPr>
      </p:pic>
      <p:pic>
        <p:nvPicPr>
          <p:cNvPr id="15" name="Picture 14">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4147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ítulo 1">
            <a:extLst>
              <a:ext uri="{FF2B5EF4-FFF2-40B4-BE49-F238E27FC236}">
                <a16:creationId xmlns:a16="http://schemas.microsoft.com/office/drawing/2014/main" id="{BE00819A-C522-4FA6-BDD2-5BD8BDACA19A}"/>
              </a:ext>
            </a:extLst>
          </p:cNvPr>
          <p:cNvSpPr>
            <a:spLocks noGrp="1"/>
          </p:cNvSpPr>
          <p:nvPr>
            <p:ph type="title"/>
          </p:nvPr>
        </p:nvSpPr>
        <p:spPr>
          <a:xfrm>
            <a:off x="1451580" y="804520"/>
            <a:ext cx="4176511" cy="1049235"/>
          </a:xfrm>
        </p:spPr>
        <p:txBody>
          <a:bodyPr>
            <a:normAutofit/>
          </a:bodyPr>
          <a:lstStyle/>
          <a:p>
            <a:r>
              <a:rPr lang="es-ES"/>
              <a:t>PArallel a/d converter</a:t>
            </a:r>
          </a:p>
        </p:txBody>
      </p:sp>
      <p:sp>
        <p:nvSpPr>
          <p:cNvPr id="15" name="Rectangle 14">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 name="Content Placeholder 7">
            <a:extLst>
              <a:ext uri="{FF2B5EF4-FFF2-40B4-BE49-F238E27FC236}">
                <a16:creationId xmlns:a16="http://schemas.microsoft.com/office/drawing/2014/main" id="{EF8AB723-F9A5-4EA5-B443-8F2ADD7DFEF8}"/>
              </a:ext>
            </a:extLst>
          </p:cNvPr>
          <p:cNvSpPr>
            <a:spLocks noGrp="1"/>
          </p:cNvSpPr>
          <p:nvPr>
            <p:ph idx="1"/>
          </p:nvPr>
        </p:nvSpPr>
        <p:spPr>
          <a:xfrm>
            <a:off x="1451581" y="2015732"/>
            <a:ext cx="4172212" cy="3450613"/>
          </a:xfrm>
        </p:spPr>
        <p:txBody>
          <a:bodyPr>
            <a:normAutofit/>
          </a:bodyPr>
          <a:lstStyle/>
          <a:p>
            <a:r>
              <a:rPr lang="en-US"/>
              <a:t>It has a series of comparators, that compare the input signal to a unique voltage. The comparator outputs connects to the inputs of a priority encoder (Change set signals into code) circuit. That produces a binary output.  </a:t>
            </a:r>
          </a:p>
        </p:txBody>
      </p:sp>
      <p:pic>
        <p:nvPicPr>
          <p:cNvPr id="4" name="Imagen 4" descr="Diagrama, Esquemático&#10;&#10;Descripción generada automáticamente">
            <a:extLst>
              <a:ext uri="{FF2B5EF4-FFF2-40B4-BE49-F238E27FC236}">
                <a16:creationId xmlns:a16="http://schemas.microsoft.com/office/drawing/2014/main" id="{550A2BC9-C739-453C-A84D-A995D8585D7A}"/>
              </a:ext>
            </a:extLst>
          </p:cNvPr>
          <p:cNvPicPr>
            <a:picLocks noChangeAspect="1"/>
          </p:cNvPicPr>
          <p:nvPr/>
        </p:nvPicPr>
        <p:blipFill>
          <a:blip r:embed="rId2"/>
          <a:stretch>
            <a:fillRect/>
          </a:stretch>
        </p:blipFill>
        <p:spPr>
          <a:xfrm>
            <a:off x="6634590" y="805583"/>
            <a:ext cx="3880084" cy="4660762"/>
          </a:xfrm>
          <a:prstGeom prst="rect">
            <a:avLst/>
          </a:prstGeom>
        </p:spPr>
      </p:pic>
      <p:pic>
        <p:nvPicPr>
          <p:cNvPr id="17" name="Picture 16">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672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CA0087-D787-415E-B1EF-6C5FF8E2FCB1}"/>
              </a:ext>
            </a:extLst>
          </p:cNvPr>
          <p:cNvSpPr>
            <a:spLocks noGrp="1"/>
          </p:cNvSpPr>
          <p:nvPr>
            <p:ph type="title"/>
          </p:nvPr>
        </p:nvSpPr>
        <p:spPr/>
        <p:txBody>
          <a:bodyPr/>
          <a:lstStyle/>
          <a:p>
            <a:r>
              <a:rPr lang="es-ES"/>
              <a:t>Digital audio</a:t>
            </a:r>
          </a:p>
        </p:txBody>
      </p:sp>
      <p:sp>
        <p:nvSpPr>
          <p:cNvPr id="3" name="Marcador de contenido 2">
            <a:extLst>
              <a:ext uri="{FF2B5EF4-FFF2-40B4-BE49-F238E27FC236}">
                <a16:creationId xmlns:a16="http://schemas.microsoft.com/office/drawing/2014/main" id="{E3C83AA8-2DD8-4945-A00B-9819A7CDCBAF}"/>
              </a:ext>
            </a:extLst>
          </p:cNvPr>
          <p:cNvSpPr>
            <a:spLocks noGrp="1"/>
          </p:cNvSpPr>
          <p:nvPr>
            <p:ph idx="1"/>
          </p:nvPr>
        </p:nvSpPr>
        <p:spPr/>
        <p:txBody>
          <a:bodyPr/>
          <a:lstStyle/>
          <a:p>
            <a:r>
              <a:rPr lang="en-US" dirty="0"/>
              <a:t>The digital audio as well as the analog audio are often considered as steps rather than methods to an audio production.</a:t>
            </a:r>
          </a:p>
          <a:p>
            <a:r>
              <a:rPr lang="en-US" dirty="0">
                <a:ea typeface="+mn-lt"/>
                <a:cs typeface="+mn-lt"/>
              </a:rPr>
              <a:t>"Interestingly, digital audio recording also requires the step of turning sound into an electric analog signal, except it extends the process to convert that analog signal into digital, or as a series of numbers that digital software (like those found in your computer or mp3 player) can read and reproduce. This digital form of audio is then easily copied onto compact disks, hard drives, or uploaded online for widespread playback." (adorama.com)</a:t>
            </a:r>
          </a:p>
        </p:txBody>
      </p:sp>
    </p:spTree>
    <p:extLst>
      <p:ext uri="{BB962C8B-B14F-4D97-AF65-F5344CB8AC3E}">
        <p14:creationId xmlns:p14="http://schemas.microsoft.com/office/powerpoint/2010/main" val="3467800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360008-9FBE-4EF1-8AD8-5A187698C50F}"/>
              </a:ext>
            </a:extLst>
          </p:cNvPr>
          <p:cNvSpPr>
            <a:spLocks noGrp="1"/>
          </p:cNvSpPr>
          <p:nvPr>
            <p:ph type="title"/>
          </p:nvPr>
        </p:nvSpPr>
        <p:spPr/>
        <p:txBody>
          <a:bodyPr/>
          <a:lstStyle/>
          <a:p>
            <a:r>
              <a:rPr lang="es-ES" dirty="0"/>
              <a:t>Digital audio</a:t>
            </a:r>
          </a:p>
        </p:txBody>
      </p:sp>
      <p:sp>
        <p:nvSpPr>
          <p:cNvPr id="3" name="Marcador de contenido 2">
            <a:extLst>
              <a:ext uri="{FF2B5EF4-FFF2-40B4-BE49-F238E27FC236}">
                <a16:creationId xmlns:a16="http://schemas.microsoft.com/office/drawing/2014/main" id="{7741A337-DB3C-4DD7-83C5-800171C60812}"/>
              </a:ext>
            </a:extLst>
          </p:cNvPr>
          <p:cNvSpPr>
            <a:spLocks noGrp="1"/>
          </p:cNvSpPr>
          <p:nvPr>
            <p:ph idx="1"/>
          </p:nvPr>
        </p:nvSpPr>
        <p:spPr/>
        <p:txBody>
          <a:bodyPr>
            <a:normAutofit fontScale="85000" lnSpcReduction="10000"/>
          </a:bodyPr>
          <a:lstStyle/>
          <a:p>
            <a:r>
              <a:rPr lang="en-US" dirty="0"/>
              <a:t>What does that mean: Digital audio is a "representation" of sound that is converted into a digital form throughout the sound waves of the audio signals that are organized as numerical samples.</a:t>
            </a:r>
          </a:p>
          <a:p>
            <a:r>
              <a:rPr lang="en-US" dirty="0"/>
              <a:t>One example of this are cd´s and their sample depth "</a:t>
            </a:r>
            <a:r>
              <a:rPr lang="en-US" dirty="0">
                <a:ea typeface="+mn-lt"/>
                <a:cs typeface="+mn-lt"/>
              </a:rPr>
              <a:t>bit </a:t>
            </a:r>
            <a:r>
              <a:rPr lang="en-US" b="1" dirty="0">
                <a:ea typeface="+mn-lt"/>
                <a:cs typeface="+mn-lt"/>
              </a:rPr>
              <a:t>depth</a:t>
            </a:r>
            <a:r>
              <a:rPr lang="en-US" dirty="0">
                <a:ea typeface="+mn-lt"/>
                <a:cs typeface="+mn-lt"/>
              </a:rPr>
              <a:t> is the number of bits of information in each </a:t>
            </a:r>
            <a:r>
              <a:rPr lang="en-US" b="1" dirty="0">
                <a:ea typeface="+mn-lt"/>
                <a:cs typeface="+mn-lt"/>
              </a:rPr>
              <a:t>sample</a:t>
            </a:r>
            <a:r>
              <a:rPr lang="en-US" dirty="0">
                <a:ea typeface="+mn-lt"/>
                <a:cs typeface="+mn-lt"/>
              </a:rPr>
              <a:t>, and it directly corresponds to the resolution of each </a:t>
            </a:r>
            <a:r>
              <a:rPr lang="en-US" b="1" dirty="0">
                <a:ea typeface="+mn-lt"/>
                <a:cs typeface="+mn-lt"/>
              </a:rPr>
              <a:t>sample</a:t>
            </a:r>
            <a:r>
              <a:rPr lang="en-US" dirty="0">
                <a:ea typeface="+mn-lt"/>
                <a:cs typeface="+mn-lt"/>
              </a:rPr>
              <a:t>."</a:t>
            </a:r>
          </a:p>
          <a:p>
            <a:r>
              <a:rPr lang="en-US" dirty="0"/>
              <a:t>What is a sample? : </a:t>
            </a:r>
            <a:r>
              <a:rPr lang="en-US" dirty="0">
                <a:ea typeface="+mn-lt"/>
                <a:cs typeface="+mn-lt"/>
              </a:rPr>
              <a:t>A </a:t>
            </a:r>
            <a:r>
              <a:rPr lang="en-US" b="1" dirty="0">
                <a:ea typeface="+mn-lt"/>
                <a:cs typeface="+mn-lt"/>
              </a:rPr>
              <a:t>sample</a:t>
            </a:r>
            <a:r>
              <a:rPr lang="en-US" dirty="0">
                <a:ea typeface="+mn-lt"/>
                <a:cs typeface="+mn-lt"/>
              </a:rPr>
              <a:t> is a </a:t>
            </a:r>
            <a:r>
              <a:rPr lang="en-US" b="1" dirty="0">
                <a:ea typeface="+mn-lt"/>
                <a:cs typeface="+mn-lt"/>
              </a:rPr>
              <a:t>digital</a:t>
            </a:r>
            <a:r>
              <a:rPr lang="en-US" dirty="0">
                <a:ea typeface="+mn-lt"/>
                <a:cs typeface="+mn-lt"/>
              </a:rPr>
              <a:t> representation of an analog signal. Both </a:t>
            </a:r>
            <a:r>
              <a:rPr lang="en-US" b="1" dirty="0">
                <a:ea typeface="+mn-lt"/>
                <a:cs typeface="+mn-lt"/>
              </a:rPr>
              <a:t>digital</a:t>
            </a:r>
            <a:r>
              <a:rPr lang="en-US" dirty="0">
                <a:ea typeface="+mn-lt"/>
                <a:cs typeface="+mn-lt"/>
              </a:rPr>
              <a:t> video and </a:t>
            </a:r>
            <a:r>
              <a:rPr lang="en-US" b="1" dirty="0">
                <a:ea typeface="+mn-lt"/>
                <a:cs typeface="+mn-lt"/>
              </a:rPr>
              <a:t>digital audio</a:t>
            </a:r>
            <a:r>
              <a:rPr lang="en-US" dirty="0">
                <a:ea typeface="+mn-lt"/>
                <a:cs typeface="+mn-lt"/>
              </a:rPr>
              <a:t> files are created using </a:t>
            </a:r>
            <a:r>
              <a:rPr lang="en-US" b="1" dirty="0">
                <a:ea typeface="+mn-lt"/>
                <a:cs typeface="+mn-lt"/>
              </a:rPr>
              <a:t>samples</a:t>
            </a:r>
            <a:r>
              <a:rPr lang="en-US" dirty="0">
                <a:ea typeface="+mn-lt"/>
                <a:cs typeface="+mn-lt"/>
              </a:rPr>
              <a:t>. ... For example, a violin </a:t>
            </a:r>
            <a:r>
              <a:rPr lang="en-US" b="1" dirty="0">
                <a:ea typeface="+mn-lt"/>
                <a:cs typeface="+mn-lt"/>
              </a:rPr>
              <a:t>sound</a:t>
            </a:r>
            <a:r>
              <a:rPr lang="en-US" dirty="0">
                <a:ea typeface="+mn-lt"/>
                <a:cs typeface="+mn-lt"/>
              </a:rPr>
              <a:t> or a bird chirp may be </a:t>
            </a:r>
            <a:r>
              <a:rPr lang="en-US" b="1" dirty="0">
                <a:ea typeface="+mn-lt"/>
                <a:cs typeface="+mn-lt"/>
              </a:rPr>
              <a:t>sampled</a:t>
            </a:r>
            <a:r>
              <a:rPr lang="en-US" dirty="0">
                <a:ea typeface="+mn-lt"/>
                <a:cs typeface="+mn-lt"/>
              </a:rPr>
              <a:t> and then played back from a </a:t>
            </a:r>
            <a:r>
              <a:rPr lang="en-US" b="1" dirty="0">
                <a:ea typeface="+mn-lt"/>
                <a:cs typeface="+mn-lt"/>
              </a:rPr>
              <a:t>digital</a:t>
            </a:r>
            <a:r>
              <a:rPr lang="en-US" dirty="0">
                <a:ea typeface="+mn-lt"/>
                <a:cs typeface="+mn-lt"/>
              </a:rPr>
              <a:t> keyboard (or synthesizer).</a:t>
            </a:r>
          </a:p>
          <a:p>
            <a:r>
              <a:rPr lang="en-US" dirty="0">
                <a:ea typeface="+mn-lt"/>
                <a:cs typeface="+mn-lt"/>
                <a:hlinkClick r:id="rId2"/>
              </a:rPr>
              <a:t>https://techterms.com/definition/sample#:~:text=A%20sample%20is%20a%20digital,files%20are%20created%20using%20samples.&amp;text=For%20example%2C%20a%20violin%20sound,digital%20keyboard%20(or%20synthesizer</a:t>
            </a:r>
            <a:r>
              <a:rPr lang="en-US" dirty="0">
                <a:ea typeface="+mn-lt"/>
                <a:cs typeface="+mn-lt"/>
              </a:rPr>
              <a:t>).</a:t>
            </a:r>
            <a:endParaRPr lang="en-US" dirty="0"/>
          </a:p>
          <a:p>
            <a:endParaRPr lang="en-US" dirty="0"/>
          </a:p>
          <a:p>
            <a:endParaRPr lang="en-US" dirty="0"/>
          </a:p>
        </p:txBody>
      </p:sp>
    </p:spTree>
    <p:extLst>
      <p:ext uri="{BB962C8B-B14F-4D97-AF65-F5344CB8AC3E}">
        <p14:creationId xmlns:p14="http://schemas.microsoft.com/office/powerpoint/2010/main" val="393987824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TF10001119</Template>
  <TotalTime>0</TotalTime>
  <Words>948</Words>
  <Application>Microsoft Macintosh PowerPoint</Application>
  <PresentationFormat>Widescreen</PresentationFormat>
  <Paragraphs>49</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Gill Sans MT</vt:lpstr>
      <vt:lpstr>Gallery</vt:lpstr>
      <vt:lpstr>Recording process</vt:lpstr>
      <vt:lpstr>RECORDING PROCESS </vt:lpstr>
      <vt:lpstr>Analog audio</vt:lpstr>
      <vt:lpstr>Analog recording formats</vt:lpstr>
      <vt:lpstr>Adc /dac</vt:lpstr>
      <vt:lpstr>binary-weighted-input DAC</vt:lpstr>
      <vt:lpstr>PArallel a/d converter</vt:lpstr>
      <vt:lpstr>Digital audio</vt:lpstr>
      <vt:lpstr>Digital audio</vt:lpstr>
      <vt:lpstr>Digital recording formats</vt:lpstr>
      <vt:lpstr>Bibliography in APA rules </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cp:lastModifiedBy>Margarita Cediel</cp:lastModifiedBy>
  <cp:revision>115</cp:revision>
  <dcterms:created xsi:type="dcterms:W3CDTF">2020-11-20T16:25:51Z</dcterms:created>
  <dcterms:modified xsi:type="dcterms:W3CDTF">2021-01-29T16:52:10Z</dcterms:modified>
</cp:coreProperties>
</file>